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3" r:id="rId3"/>
    <p:sldId id="269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74" r:id="rId13"/>
    <p:sldId id="262" r:id="rId14"/>
    <p:sldId id="267" r:id="rId15"/>
    <p:sldId id="270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CFA6BF-0D5E-4BBB-859F-2350A939BD75}" v="41" dt="2023-03-10T20:09:31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16209A-6FA4-4EDB-B2B6-00233799BFA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CA7C01-3496-49F1-A6BF-C708262F827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We opted to utilise R not only for our daily tasks but also because it is an open-source platform that offers on great deal of packages for </a:t>
          </a:r>
          <a:r>
            <a:rPr lang="en-GB" dirty="0"/>
            <a:t>creating Gantt charts.</a:t>
          </a:r>
          <a:endParaRPr lang="en-US" dirty="0"/>
        </a:p>
      </dgm:t>
    </dgm:pt>
    <dgm:pt modelId="{CEA765AE-BB23-419D-A461-00CB620058E5}" type="parTrans" cxnId="{9F101CBC-8EC4-4F47-B8C0-B9308BB2C2B5}">
      <dgm:prSet/>
      <dgm:spPr/>
      <dgm:t>
        <a:bodyPr/>
        <a:lstStyle/>
        <a:p>
          <a:endParaRPr lang="en-US"/>
        </a:p>
      </dgm:t>
    </dgm:pt>
    <dgm:pt modelId="{A3D00AF8-2048-47AA-A07F-B9FF6D6375BA}" type="sibTrans" cxnId="{9F101CBC-8EC4-4F47-B8C0-B9308BB2C2B5}">
      <dgm:prSet/>
      <dgm:spPr/>
      <dgm:t>
        <a:bodyPr/>
        <a:lstStyle/>
        <a:p>
          <a:endParaRPr lang="en-US"/>
        </a:p>
      </dgm:t>
    </dgm:pt>
    <dgm:pt modelId="{6B7177D2-F6C5-40B6-96BE-83D4576EAED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Initial idea was to use R Markdown to display the Gantt charts and underlying data, which can be shared as an HTML file.</a:t>
          </a:r>
          <a:endParaRPr lang="en-US" dirty="0"/>
        </a:p>
      </dgm:t>
    </dgm:pt>
    <dgm:pt modelId="{378067C5-F020-43F7-B11B-80F1B7D232FA}" type="parTrans" cxnId="{D94D89D7-FB77-4032-B818-A637183E0802}">
      <dgm:prSet/>
      <dgm:spPr/>
      <dgm:t>
        <a:bodyPr/>
        <a:lstStyle/>
        <a:p>
          <a:endParaRPr lang="en-US"/>
        </a:p>
      </dgm:t>
    </dgm:pt>
    <dgm:pt modelId="{0DD3843F-9D01-45EB-8CA9-2962E2AF7B9B}" type="sibTrans" cxnId="{D94D89D7-FB77-4032-B818-A637183E0802}">
      <dgm:prSet/>
      <dgm:spPr/>
      <dgm:t>
        <a:bodyPr/>
        <a:lstStyle/>
        <a:p>
          <a:endParaRPr lang="en-US"/>
        </a:p>
      </dgm:t>
    </dgm:pt>
    <dgm:pt modelId="{5FDEF712-ADD6-4745-B5A5-EA0CD36AF7E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However, updating the charts requires re-running the R Markdown script which can be inconvenient.</a:t>
          </a:r>
          <a:endParaRPr lang="en-US" dirty="0"/>
        </a:p>
      </dgm:t>
    </dgm:pt>
    <dgm:pt modelId="{E6AEE6F4-B627-4840-AB80-38774D9C30A7}" type="parTrans" cxnId="{598ED727-9905-400D-B0BD-8FA3D51B24A8}">
      <dgm:prSet/>
      <dgm:spPr/>
      <dgm:t>
        <a:bodyPr/>
        <a:lstStyle/>
        <a:p>
          <a:endParaRPr lang="en-US"/>
        </a:p>
      </dgm:t>
    </dgm:pt>
    <dgm:pt modelId="{EB74477A-587C-4113-9945-75125BB984FB}" type="sibTrans" cxnId="{598ED727-9905-400D-B0BD-8FA3D51B24A8}">
      <dgm:prSet/>
      <dgm:spPr/>
      <dgm:t>
        <a:bodyPr/>
        <a:lstStyle/>
        <a:p>
          <a:endParaRPr lang="en-US"/>
        </a:p>
      </dgm:t>
    </dgm:pt>
    <dgm:pt modelId="{BFB7EC68-A036-4338-B23F-D7DAEC074C65}" type="pres">
      <dgm:prSet presAssocID="{9716209A-6FA4-4EDB-B2B6-00233799BFA2}" presName="root" presStyleCnt="0">
        <dgm:presLayoutVars>
          <dgm:dir/>
          <dgm:resizeHandles val="exact"/>
        </dgm:presLayoutVars>
      </dgm:prSet>
      <dgm:spPr/>
    </dgm:pt>
    <dgm:pt modelId="{35B04BAF-8B38-46E9-9C5D-1B472C04C02D}" type="pres">
      <dgm:prSet presAssocID="{20CA7C01-3496-49F1-A6BF-C708262F827C}" presName="compNode" presStyleCnt="0"/>
      <dgm:spPr/>
    </dgm:pt>
    <dgm:pt modelId="{B1BB4C16-5FF1-402C-84B3-5C568A3D06D2}" type="pres">
      <dgm:prSet presAssocID="{20CA7C01-3496-49F1-A6BF-C708262F827C}" presName="bgRect" presStyleLbl="bgShp" presStyleIdx="0" presStyleCnt="3"/>
      <dgm:spPr/>
    </dgm:pt>
    <dgm:pt modelId="{925873B3-DC4B-4552-A6DF-E4E59336039F}" type="pres">
      <dgm:prSet presAssocID="{20CA7C01-3496-49F1-A6BF-C708262F82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F18B76-7ECE-412B-B741-30E9D67DC1EF}" type="pres">
      <dgm:prSet presAssocID="{20CA7C01-3496-49F1-A6BF-C708262F827C}" presName="spaceRect" presStyleCnt="0"/>
      <dgm:spPr/>
    </dgm:pt>
    <dgm:pt modelId="{7FEEBE6A-1419-4C04-A35A-549FA553925C}" type="pres">
      <dgm:prSet presAssocID="{20CA7C01-3496-49F1-A6BF-C708262F827C}" presName="parTx" presStyleLbl="revTx" presStyleIdx="0" presStyleCnt="3">
        <dgm:presLayoutVars>
          <dgm:chMax val="0"/>
          <dgm:chPref val="0"/>
        </dgm:presLayoutVars>
      </dgm:prSet>
      <dgm:spPr/>
    </dgm:pt>
    <dgm:pt modelId="{360CCDC8-C84D-44AE-BD56-56BCCFAB51BA}" type="pres">
      <dgm:prSet presAssocID="{A3D00AF8-2048-47AA-A07F-B9FF6D6375BA}" presName="sibTrans" presStyleCnt="0"/>
      <dgm:spPr/>
    </dgm:pt>
    <dgm:pt modelId="{26188DD0-4CCB-4DBB-98C2-0A365E730B2D}" type="pres">
      <dgm:prSet presAssocID="{6B7177D2-F6C5-40B6-96BE-83D4576EAEDC}" presName="compNode" presStyleCnt="0"/>
      <dgm:spPr/>
    </dgm:pt>
    <dgm:pt modelId="{C9357EF3-6E38-4F13-B7B5-E131512961C9}" type="pres">
      <dgm:prSet presAssocID="{6B7177D2-F6C5-40B6-96BE-83D4576EAEDC}" presName="bgRect" presStyleLbl="bgShp" presStyleIdx="1" presStyleCnt="3"/>
      <dgm:spPr/>
    </dgm:pt>
    <dgm:pt modelId="{8B3D84EE-67AC-4ABC-9F27-2174E55FC761}" type="pres">
      <dgm:prSet presAssocID="{6B7177D2-F6C5-40B6-96BE-83D4576EAE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49CD45E-173B-4F63-AE12-DCB72F3C8A91}" type="pres">
      <dgm:prSet presAssocID="{6B7177D2-F6C5-40B6-96BE-83D4576EAEDC}" presName="spaceRect" presStyleCnt="0"/>
      <dgm:spPr/>
    </dgm:pt>
    <dgm:pt modelId="{E9985800-D993-4D89-B70B-030D048F4D9C}" type="pres">
      <dgm:prSet presAssocID="{6B7177D2-F6C5-40B6-96BE-83D4576EAEDC}" presName="parTx" presStyleLbl="revTx" presStyleIdx="1" presStyleCnt="3">
        <dgm:presLayoutVars>
          <dgm:chMax val="0"/>
          <dgm:chPref val="0"/>
        </dgm:presLayoutVars>
      </dgm:prSet>
      <dgm:spPr/>
    </dgm:pt>
    <dgm:pt modelId="{0D89A26B-6694-446A-BED7-65985D599BE7}" type="pres">
      <dgm:prSet presAssocID="{0DD3843F-9D01-45EB-8CA9-2962E2AF7B9B}" presName="sibTrans" presStyleCnt="0"/>
      <dgm:spPr/>
    </dgm:pt>
    <dgm:pt modelId="{AFEE97D1-E380-42A7-963C-3A59547531B8}" type="pres">
      <dgm:prSet presAssocID="{5FDEF712-ADD6-4745-B5A5-EA0CD36AF7E2}" presName="compNode" presStyleCnt="0"/>
      <dgm:spPr/>
    </dgm:pt>
    <dgm:pt modelId="{97B1FB19-A521-46F1-82CE-1786BAC1D7F5}" type="pres">
      <dgm:prSet presAssocID="{5FDEF712-ADD6-4745-B5A5-EA0CD36AF7E2}" presName="bgRect" presStyleLbl="bgShp" presStyleIdx="2" presStyleCnt="3"/>
      <dgm:spPr/>
    </dgm:pt>
    <dgm:pt modelId="{98ADEA44-AAAE-45E7-A830-FAFBF673E0A0}" type="pres">
      <dgm:prSet presAssocID="{5FDEF712-ADD6-4745-B5A5-EA0CD36AF7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FD0EE02B-D1F2-4946-BEBA-F87E4C5340A0}" type="pres">
      <dgm:prSet presAssocID="{5FDEF712-ADD6-4745-B5A5-EA0CD36AF7E2}" presName="spaceRect" presStyleCnt="0"/>
      <dgm:spPr/>
    </dgm:pt>
    <dgm:pt modelId="{BCC85B29-295D-4D76-A29B-F99FDEE2BC08}" type="pres">
      <dgm:prSet presAssocID="{5FDEF712-ADD6-4745-B5A5-EA0CD36AF7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98ED727-9905-400D-B0BD-8FA3D51B24A8}" srcId="{9716209A-6FA4-4EDB-B2B6-00233799BFA2}" destId="{5FDEF712-ADD6-4745-B5A5-EA0CD36AF7E2}" srcOrd="2" destOrd="0" parTransId="{E6AEE6F4-B627-4840-AB80-38774D9C30A7}" sibTransId="{EB74477A-587C-4113-9945-75125BB984FB}"/>
    <dgm:cxn modelId="{B54DB957-678A-4E5A-8E29-75C92BC63559}" type="presOf" srcId="{9716209A-6FA4-4EDB-B2B6-00233799BFA2}" destId="{BFB7EC68-A036-4338-B23F-D7DAEC074C65}" srcOrd="0" destOrd="0" presId="urn:microsoft.com/office/officeart/2018/2/layout/IconVerticalSolidList"/>
    <dgm:cxn modelId="{31A5EFAA-EBF7-45E5-A4B4-AAD514F630F3}" type="presOf" srcId="{5FDEF712-ADD6-4745-B5A5-EA0CD36AF7E2}" destId="{BCC85B29-295D-4D76-A29B-F99FDEE2BC08}" srcOrd="0" destOrd="0" presId="urn:microsoft.com/office/officeart/2018/2/layout/IconVerticalSolidList"/>
    <dgm:cxn modelId="{1BFEA3AF-0BDB-4434-9F53-265D3702E637}" type="presOf" srcId="{6B7177D2-F6C5-40B6-96BE-83D4576EAEDC}" destId="{E9985800-D993-4D89-B70B-030D048F4D9C}" srcOrd="0" destOrd="0" presId="urn:microsoft.com/office/officeart/2018/2/layout/IconVerticalSolidList"/>
    <dgm:cxn modelId="{9F101CBC-8EC4-4F47-B8C0-B9308BB2C2B5}" srcId="{9716209A-6FA4-4EDB-B2B6-00233799BFA2}" destId="{20CA7C01-3496-49F1-A6BF-C708262F827C}" srcOrd="0" destOrd="0" parTransId="{CEA765AE-BB23-419D-A461-00CB620058E5}" sibTransId="{A3D00AF8-2048-47AA-A07F-B9FF6D6375BA}"/>
    <dgm:cxn modelId="{D94D89D7-FB77-4032-B818-A637183E0802}" srcId="{9716209A-6FA4-4EDB-B2B6-00233799BFA2}" destId="{6B7177D2-F6C5-40B6-96BE-83D4576EAEDC}" srcOrd="1" destOrd="0" parTransId="{378067C5-F020-43F7-B11B-80F1B7D232FA}" sibTransId="{0DD3843F-9D01-45EB-8CA9-2962E2AF7B9B}"/>
    <dgm:cxn modelId="{819680DB-0794-47C4-ADDA-28106CD152FF}" type="presOf" srcId="{20CA7C01-3496-49F1-A6BF-C708262F827C}" destId="{7FEEBE6A-1419-4C04-A35A-549FA553925C}" srcOrd="0" destOrd="0" presId="urn:microsoft.com/office/officeart/2018/2/layout/IconVerticalSolidList"/>
    <dgm:cxn modelId="{BBB011DD-518C-4710-9FF5-838E8F39073C}" type="presParOf" srcId="{BFB7EC68-A036-4338-B23F-D7DAEC074C65}" destId="{35B04BAF-8B38-46E9-9C5D-1B472C04C02D}" srcOrd="0" destOrd="0" presId="urn:microsoft.com/office/officeart/2018/2/layout/IconVerticalSolidList"/>
    <dgm:cxn modelId="{6C358AEB-776E-4F95-A943-22721AEBAC7F}" type="presParOf" srcId="{35B04BAF-8B38-46E9-9C5D-1B472C04C02D}" destId="{B1BB4C16-5FF1-402C-84B3-5C568A3D06D2}" srcOrd="0" destOrd="0" presId="urn:microsoft.com/office/officeart/2018/2/layout/IconVerticalSolidList"/>
    <dgm:cxn modelId="{95061F29-8D71-47BA-8A24-63812ABB7E61}" type="presParOf" srcId="{35B04BAF-8B38-46E9-9C5D-1B472C04C02D}" destId="{925873B3-DC4B-4552-A6DF-E4E59336039F}" srcOrd="1" destOrd="0" presId="urn:microsoft.com/office/officeart/2018/2/layout/IconVerticalSolidList"/>
    <dgm:cxn modelId="{CE8D05DE-2C5F-409D-B094-BC384384A962}" type="presParOf" srcId="{35B04BAF-8B38-46E9-9C5D-1B472C04C02D}" destId="{5AF18B76-7ECE-412B-B741-30E9D67DC1EF}" srcOrd="2" destOrd="0" presId="urn:microsoft.com/office/officeart/2018/2/layout/IconVerticalSolidList"/>
    <dgm:cxn modelId="{11CF1E38-667A-47D6-9447-18751B29C76F}" type="presParOf" srcId="{35B04BAF-8B38-46E9-9C5D-1B472C04C02D}" destId="{7FEEBE6A-1419-4C04-A35A-549FA553925C}" srcOrd="3" destOrd="0" presId="urn:microsoft.com/office/officeart/2018/2/layout/IconVerticalSolidList"/>
    <dgm:cxn modelId="{98E68413-E577-48F2-83E7-98C122108220}" type="presParOf" srcId="{BFB7EC68-A036-4338-B23F-D7DAEC074C65}" destId="{360CCDC8-C84D-44AE-BD56-56BCCFAB51BA}" srcOrd="1" destOrd="0" presId="urn:microsoft.com/office/officeart/2018/2/layout/IconVerticalSolidList"/>
    <dgm:cxn modelId="{32F95A12-1285-4E1C-A3ED-692BFB657D23}" type="presParOf" srcId="{BFB7EC68-A036-4338-B23F-D7DAEC074C65}" destId="{26188DD0-4CCB-4DBB-98C2-0A365E730B2D}" srcOrd="2" destOrd="0" presId="urn:microsoft.com/office/officeart/2018/2/layout/IconVerticalSolidList"/>
    <dgm:cxn modelId="{8D80034D-067F-4231-BD27-2D5384DD9FEF}" type="presParOf" srcId="{26188DD0-4CCB-4DBB-98C2-0A365E730B2D}" destId="{C9357EF3-6E38-4F13-B7B5-E131512961C9}" srcOrd="0" destOrd="0" presId="urn:microsoft.com/office/officeart/2018/2/layout/IconVerticalSolidList"/>
    <dgm:cxn modelId="{14E711EF-FF5A-4F0C-9149-0A4BF2C49C19}" type="presParOf" srcId="{26188DD0-4CCB-4DBB-98C2-0A365E730B2D}" destId="{8B3D84EE-67AC-4ABC-9F27-2174E55FC761}" srcOrd="1" destOrd="0" presId="urn:microsoft.com/office/officeart/2018/2/layout/IconVerticalSolidList"/>
    <dgm:cxn modelId="{34BDE3ED-808C-48B2-990D-682DD20C61A6}" type="presParOf" srcId="{26188DD0-4CCB-4DBB-98C2-0A365E730B2D}" destId="{E49CD45E-173B-4F63-AE12-DCB72F3C8A91}" srcOrd="2" destOrd="0" presId="urn:microsoft.com/office/officeart/2018/2/layout/IconVerticalSolidList"/>
    <dgm:cxn modelId="{B0B4319A-571C-4CDA-8B76-9D354A27DD0A}" type="presParOf" srcId="{26188DD0-4CCB-4DBB-98C2-0A365E730B2D}" destId="{E9985800-D993-4D89-B70B-030D048F4D9C}" srcOrd="3" destOrd="0" presId="urn:microsoft.com/office/officeart/2018/2/layout/IconVerticalSolidList"/>
    <dgm:cxn modelId="{B3CBE9EB-6082-479B-B4F2-DD73EA45986E}" type="presParOf" srcId="{BFB7EC68-A036-4338-B23F-D7DAEC074C65}" destId="{0D89A26B-6694-446A-BED7-65985D599BE7}" srcOrd="3" destOrd="0" presId="urn:microsoft.com/office/officeart/2018/2/layout/IconVerticalSolidList"/>
    <dgm:cxn modelId="{367A138C-501B-45CF-8ED8-7F3EBEEA9456}" type="presParOf" srcId="{BFB7EC68-A036-4338-B23F-D7DAEC074C65}" destId="{AFEE97D1-E380-42A7-963C-3A59547531B8}" srcOrd="4" destOrd="0" presId="urn:microsoft.com/office/officeart/2018/2/layout/IconVerticalSolidList"/>
    <dgm:cxn modelId="{AE1CFA8C-295B-4B9D-BC3C-969F299F0104}" type="presParOf" srcId="{AFEE97D1-E380-42A7-963C-3A59547531B8}" destId="{97B1FB19-A521-46F1-82CE-1786BAC1D7F5}" srcOrd="0" destOrd="0" presId="urn:microsoft.com/office/officeart/2018/2/layout/IconVerticalSolidList"/>
    <dgm:cxn modelId="{FAACC109-DBEC-4FD7-9D91-1963B4CB846C}" type="presParOf" srcId="{AFEE97D1-E380-42A7-963C-3A59547531B8}" destId="{98ADEA44-AAAE-45E7-A830-FAFBF673E0A0}" srcOrd="1" destOrd="0" presId="urn:microsoft.com/office/officeart/2018/2/layout/IconVerticalSolidList"/>
    <dgm:cxn modelId="{9E223315-17E0-4B9F-8DD7-52CD1ED95285}" type="presParOf" srcId="{AFEE97D1-E380-42A7-963C-3A59547531B8}" destId="{FD0EE02B-D1F2-4946-BEBA-F87E4C5340A0}" srcOrd="2" destOrd="0" presId="urn:microsoft.com/office/officeart/2018/2/layout/IconVerticalSolidList"/>
    <dgm:cxn modelId="{59C0A8C6-3556-4E45-B08F-D09FEE2118F5}" type="presParOf" srcId="{AFEE97D1-E380-42A7-963C-3A59547531B8}" destId="{BCC85B29-295D-4D76-A29B-F99FDEE2BC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51260A-E98E-4B5A-BEEF-90A360D043E0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92DEF1-807F-4D29-9A72-8954BD1B8415}">
      <dgm:prSet/>
      <dgm:spPr/>
      <dgm:t>
        <a:bodyPr/>
        <a:lstStyle/>
        <a:p>
          <a:r>
            <a:rPr lang="en-US" b="1"/>
            <a:t>ggplot2</a:t>
          </a:r>
          <a:r>
            <a:rPr lang="en-US"/>
            <a:t> Gantt chart: </a:t>
          </a:r>
        </a:p>
      </dgm:t>
    </dgm:pt>
    <dgm:pt modelId="{671584A0-11AC-4528-8019-9F2A4CA49D19}" type="parTrans" cxnId="{466C325D-6EB8-4393-A1B5-A4C4C8790047}">
      <dgm:prSet/>
      <dgm:spPr/>
      <dgm:t>
        <a:bodyPr/>
        <a:lstStyle/>
        <a:p>
          <a:endParaRPr lang="en-US"/>
        </a:p>
      </dgm:t>
    </dgm:pt>
    <dgm:pt modelId="{A38D0FE6-877D-422A-8A2C-170ED95B8FA7}" type="sibTrans" cxnId="{466C325D-6EB8-4393-A1B5-A4C4C8790047}">
      <dgm:prSet/>
      <dgm:spPr/>
      <dgm:t>
        <a:bodyPr/>
        <a:lstStyle/>
        <a:p>
          <a:endParaRPr lang="en-US"/>
        </a:p>
      </dgm:t>
    </dgm:pt>
    <dgm:pt modelId="{B848C8D9-2C31-449C-B6D7-9715E5F60FC7}">
      <dgm:prSet/>
      <dgm:spPr/>
      <dgm:t>
        <a:bodyPr/>
        <a:lstStyle/>
        <a:p>
          <a:r>
            <a:rPr lang="en-US"/>
            <a:t>The dataset needs to be transformed to a long format.</a:t>
          </a:r>
        </a:p>
      </dgm:t>
    </dgm:pt>
    <dgm:pt modelId="{59788266-C8A9-4CCE-95EA-7B4BC71B75B0}" type="parTrans" cxnId="{A7D99A73-BB20-46B0-85AA-1F444B544048}">
      <dgm:prSet/>
      <dgm:spPr/>
      <dgm:t>
        <a:bodyPr/>
        <a:lstStyle/>
        <a:p>
          <a:endParaRPr lang="en-US"/>
        </a:p>
      </dgm:t>
    </dgm:pt>
    <dgm:pt modelId="{4682B6E4-8F6D-4E0C-8213-40A436B85D1B}" type="sibTrans" cxnId="{A7D99A73-BB20-46B0-85AA-1F444B544048}">
      <dgm:prSet/>
      <dgm:spPr/>
      <dgm:t>
        <a:bodyPr/>
        <a:lstStyle/>
        <a:p>
          <a:endParaRPr lang="en-US"/>
        </a:p>
      </dgm:t>
    </dgm:pt>
    <dgm:pt modelId="{90F74F14-D76D-41B3-A09A-DBE3B638F3DD}">
      <dgm:prSet/>
      <dgm:spPr/>
      <dgm:t>
        <a:bodyPr/>
        <a:lstStyle/>
        <a:p>
          <a:r>
            <a:rPr lang="en-US" dirty="0"/>
            <a:t>While it is possible to </a:t>
          </a:r>
          <a:r>
            <a:rPr lang="en-US" dirty="0" err="1"/>
            <a:t>colour</a:t>
          </a:r>
          <a:r>
            <a:rPr lang="en-US" dirty="0"/>
            <a:t>-code the projects, grouping together is not supported by default.</a:t>
          </a:r>
        </a:p>
      </dgm:t>
    </dgm:pt>
    <dgm:pt modelId="{4E417081-B20F-413E-8A39-B07F5875D654}" type="parTrans" cxnId="{46BA14AC-F4A2-43E5-9E34-41822ACA5B99}">
      <dgm:prSet/>
      <dgm:spPr/>
      <dgm:t>
        <a:bodyPr/>
        <a:lstStyle/>
        <a:p>
          <a:endParaRPr lang="en-US"/>
        </a:p>
      </dgm:t>
    </dgm:pt>
    <dgm:pt modelId="{97881193-4D02-4E15-A10D-BABB2971940D}" type="sibTrans" cxnId="{46BA14AC-F4A2-43E5-9E34-41822ACA5B99}">
      <dgm:prSet/>
      <dgm:spPr/>
      <dgm:t>
        <a:bodyPr/>
        <a:lstStyle/>
        <a:p>
          <a:endParaRPr lang="en-US"/>
        </a:p>
      </dgm:t>
    </dgm:pt>
    <dgm:pt modelId="{C2D0CF6C-E0E8-4806-BE57-946EDA59D7C2}">
      <dgm:prSet/>
      <dgm:spPr/>
      <dgm:t>
        <a:bodyPr/>
        <a:lstStyle/>
        <a:p>
          <a:r>
            <a:rPr lang="en-US" b="1"/>
            <a:t>plotly</a:t>
          </a:r>
          <a:r>
            <a:rPr lang="en-US"/>
            <a:t> Gantt chart:</a:t>
          </a:r>
        </a:p>
      </dgm:t>
    </dgm:pt>
    <dgm:pt modelId="{567EF0CF-059F-4F05-BAB2-BAFB1DF124FC}" type="parTrans" cxnId="{6E55B53D-F361-4BDA-84C6-756CFA2EEFEF}">
      <dgm:prSet/>
      <dgm:spPr/>
      <dgm:t>
        <a:bodyPr/>
        <a:lstStyle/>
        <a:p>
          <a:endParaRPr lang="en-US"/>
        </a:p>
      </dgm:t>
    </dgm:pt>
    <dgm:pt modelId="{9BD9005C-8664-4BFC-88F5-FEE6A0BA2CEF}" type="sibTrans" cxnId="{6E55B53D-F361-4BDA-84C6-756CFA2EEFEF}">
      <dgm:prSet/>
      <dgm:spPr/>
      <dgm:t>
        <a:bodyPr/>
        <a:lstStyle/>
        <a:p>
          <a:endParaRPr lang="en-US"/>
        </a:p>
      </dgm:t>
    </dgm:pt>
    <dgm:pt modelId="{2CFF7794-7749-4F59-ADBD-1E9C5FFB1427}">
      <dgm:prSet/>
      <dgm:spPr/>
      <dgm:t>
        <a:bodyPr/>
        <a:lstStyle/>
        <a:p>
          <a:r>
            <a:rPr lang="en-US" dirty="0"/>
            <a:t>Using </a:t>
          </a:r>
          <a:r>
            <a:rPr lang="en-US" dirty="0" err="1"/>
            <a:t>plotly</a:t>
          </a:r>
          <a:r>
            <a:rPr lang="en-US" dirty="0"/>
            <a:t> allows for grouping projects together, but only if they are inputted together in the data file.</a:t>
          </a:r>
        </a:p>
      </dgm:t>
    </dgm:pt>
    <dgm:pt modelId="{AD6A6C6D-6672-42B8-8784-906E3E81E225}" type="parTrans" cxnId="{8BE12859-78BE-41AE-9807-83D20DB1EAA2}">
      <dgm:prSet/>
      <dgm:spPr/>
      <dgm:t>
        <a:bodyPr/>
        <a:lstStyle/>
        <a:p>
          <a:endParaRPr lang="en-US"/>
        </a:p>
      </dgm:t>
    </dgm:pt>
    <dgm:pt modelId="{16D2F955-D66F-4045-AB64-2D7A6B8FF4D5}" type="sibTrans" cxnId="{8BE12859-78BE-41AE-9807-83D20DB1EAA2}">
      <dgm:prSet/>
      <dgm:spPr/>
      <dgm:t>
        <a:bodyPr/>
        <a:lstStyle/>
        <a:p>
          <a:endParaRPr lang="en-US"/>
        </a:p>
      </dgm:t>
    </dgm:pt>
    <dgm:pt modelId="{0D6C85AA-29A4-4403-95F9-E00818064FF7}">
      <dgm:prSet/>
      <dgm:spPr/>
      <dgm:t>
        <a:bodyPr/>
        <a:lstStyle/>
        <a:p>
          <a:r>
            <a:rPr lang="en-US" b="1"/>
            <a:t>vistime</a:t>
          </a:r>
          <a:r>
            <a:rPr lang="en-US"/>
            <a:t> Gantt chart:</a:t>
          </a:r>
        </a:p>
      </dgm:t>
    </dgm:pt>
    <dgm:pt modelId="{74D4E3D7-DB73-4CFD-A715-B29F9E7ABC16}" type="parTrans" cxnId="{53F1CA08-90F2-4A31-934B-F39940697A28}">
      <dgm:prSet/>
      <dgm:spPr/>
      <dgm:t>
        <a:bodyPr/>
        <a:lstStyle/>
        <a:p>
          <a:endParaRPr lang="en-US"/>
        </a:p>
      </dgm:t>
    </dgm:pt>
    <dgm:pt modelId="{C501ADB4-04BE-4D79-8D67-A67727CA17A9}" type="sibTrans" cxnId="{53F1CA08-90F2-4A31-934B-F39940697A28}">
      <dgm:prSet/>
      <dgm:spPr/>
      <dgm:t>
        <a:bodyPr/>
        <a:lstStyle/>
        <a:p>
          <a:endParaRPr lang="en-US"/>
        </a:p>
      </dgm:t>
    </dgm:pt>
    <dgm:pt modelId="{39E164BC-AE1E-4DBD-B6DC-B9CEA6A89125}">
      <dgm:prSet/>
      <dgm:spPr/>
      <dgm:t>
        <a:bodyPr/>
        <a:lstStyle/>
        <a:p>
          <a:r>
            <a:rPr lang="en-US" dirty="0"/>
            <a:t>By default, the projects are grouped together. </a:t>
          </a:r>
        </a:p>
      </dgm:t>
    </dgm:pt>
    <dgm:pt modelId="{26B670D6-03A9-4BE2-AA82-E5C9829B9CAC}" type="parTrans" cxnId="{8A7B7B0F-8663-4AD0-A8D5-AF0A2B63273D}">
      <dgm:prSet/>
      <dgm:spPr/>
      <dgm:t>
        <a:bodyPr/>
        <a:lstStyle/>
        <a:p>
          <a:endParaRPr lang="en-US"/>
        </a:p>
      </dgm:t>
    </dgm:pt>
    <dgm:pt modelId="{4C8CBD98-B0B1-48C1-AEE4-D7BA92ECE20B}" type="sibTrans" cxnId="{8A7B7B0F-8663-4AD0-A8D5-AF0A2B63273D}">
      <dgm:prSet/>
      <dgm:spPr/>
      <dgm:t>
        <a:bodyPr/>
        <a:lstStyle/>
        <a:p>
          <a:endParaRPr lang="en-US"/>
        </a:p>
      </dgm:t>
    </dgm:pt>
    <dgm:pt modelId="{C1CC13E0-2D2F-4A27-8853-06BDF6C8B720}">
      <dgm:prSet/>
      <dgm:spPr/>
      <dgm:t>
        <a:bodyPr/>
        <a:lstStyle/>
        <a:p>
          <a:r>
            <a:rPr lang="en-US"/>
            <a:t>However, label size must be reduced to avoid cluttering.</a:t>
          </a:r>
        </a:p>
      </dgm:t>
    </dgm:pt>
    <dgm:pt modelId="{00440402-6EF2-4EC5-A7A5-3299BBE99C3B}" type="parTrans" cxnId="{CDCBABF7-1D2E-4793-8A9B-5A01B31BA06E}">
      <dgm:prSet/>
      <dgm:spPr/>
      <dgm:t>
        <a:bodyPr/>
        <a:lstStyle/>
        <a:p>
          <a:endParaRPr lang="en-US"/>
        </a:p>
      </dgm:t>
    </dgm:pt>
    <dgm:pt modelId="{154D9D0F-89CC-4004-A8DB-07AF8A7A0744}" type="sibTrans" cxnId="{CDCBABF7-1D2E-4793-8A9B-5A01B31BA06E}">
      <dgm:prSet/>
      <dgm:spPr/>
      <dgm:t>
        <a:bodyPr/>
        <a:lstStyle/>
        <a:p>
          <a:endParaRPr lang="en-US"/>
        </a:p>
      </dgm:t>
    </dgm:pt>
    <dgm:pt modelId="{BDA735AC-6F23-4244-9904-4248E138D93B}">
      <dgm:prSet/>
      <dgm:spPr/>
      <dgm:t>
        <a:bodyPr/>
        <a:lstStyle/>
        <a:p>
          <a:endParaRPr lang="en-US" dirty="0"/>
        </a:p>
      </dgm:t>
    </dgm:pt>
    <dgm:pt modelId="{C56C6C3B-638E-4D6D-84BE-702D68903D41}" type="parTrans" cxnId="{6C65A984-4A57-4FF2-9ECC-B6501443EE7F}">
      <dgm:prSet/>
      <dgm:spPr/>
      <dgm:t>
        <a:bodyPr/>
        <a:lstStyle/>
        <a:p>
          <a:endParaRPr lang="en-GB"/>
        </a:p>
      </dgm:t>
    </dgm:pt>
    <dgm:pt modelId="{EF2C1A52-9A8A-41AA-9570-8B3DE20DEEB1}" type="sibTrans" cxnId="{6C65A984-4A57-4FF2-9ECC-B6501443EE7F}">
      <dgm:prSet/>
      <dgm:spPr/>
      <dgm:t>
        <a:bodyPr/>
        <a:lstStyle/>
        <a:p>
          <a:endParaRPr lang="en-GB"/>
        </a:p>
      </dgm:t>
    </dgm:pt>
    <dgm:pt modelId="{5E90CAC6-E9E7-4306-AB76-631843021040}" type="pres">
      <dgm:prSet presAssocID="{D651260A-E98E-4B5A-BEEF-90A360D043E0}" presName="linear" presStyleCnt="0">
        <dgm:presLayoutVars>
          <dgm:dir/>
          <dgm:animLvl val="lvl"/>
          <dgm:resizeHandles val="exact"/>
        </dgm:presLayoutVars>
      </dgm:prSet>
      <dgm:spPr/>
    </dgm:pt>
    <dgm:pt modelId="{A76C6340-ECDB-49D5-9119-24CE8D5015A3}" type="pres">
      <dgm:prSet presAssocID="{B092DEF1-807F-4D29-9A72-8954BD1B8415}" presName="parentLin" presStyleCnt="0"/>
      <dgm:spPr/>
    </dgm:pt>
    <dgm:pt modelId="{2B490019-C124-44D8-B4B5-56516BBA0F0E}" type="pres">
      <dgm:prSet presAssocID="{B092DEF1-807F-4D29-9A72-8954BD1B8415}" presName="parentLeftMargin" presStyleLbl="node1" presStyleIdx="0" presStyleCnt="3"/>
      <dgm:spPr/>
    </dgm:pt>
    <dgm:pt modelId="{27CD2D7A-D0A3-4036-AEE2-E35B753B2950}" type="pres">
      <dgm:prSet presAssocID="{B092DEF1-807F-4D29-9A72-8954BD1B84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C32926-5F4A-43F5-935F-088D87A3A5A5}" type="pres">
      <dgm:prSet presAssocID="{B092DEF1-807F-4D29-9A72-8954BD1B8415}" presName="negativeSpace" presStyleCnt="0"/>
      <dgm:spPr/>
    </dgm:pt>
    <dgm:pt modelId="{95E98B6C-7CE9-4339-8B4B-27A89C372553}" type="pres">
      <dgm:prSet presAssocID="{B092DEF1-807F-4D29-9A72-8954BD1B8415}" presName="childText" presStyleLbl="conFgAcc1" presStyleIdx="0" presStyleCnt="3">
        <dgm:presLayoutVars>
          <dgm:bulletEnabled val="1"/>
        </dgm:presLayoutVars>
      </dgm:prSet>
      <dgm:spPr/>
    </dgm:pt>
    <dgm:pt modelId="{D65AA4C1-5E93-4329-8319-9BCF60674619}" type="pres">
      <dgm:prSet presAssocID="{A38D0FE6-877D-422A-8A2C-170ED95B8FA7}" presName="spaceBetweenRectangles" presStyleCnt="0"/>
      <dgm:spPr/>
    </dgm:pt>
    <dgm:pt modelId="{98E46BFD-FBF9-4D62-BFD5-E2BE1A00EE02}" type="pres">
      <dgm:prSet presAssocID="{C2D0CF6C-E0E8-4806-BE57-946EDA59D7C2}" presName="parentLin" presStyleCnt="0"/>
      <dgm:spPr/>
    </dgm:pt>
    <dgm:pt modelId="{5FD9F197-AD7C-44AF-AFFF-14A34180DA0F}" type="pres">
      <dgm:prSet presAssocID="{C2D0CF6C-E0E8-4806-BE57-946EDA59D7C2}" presName="parentLeftMargin" presStyleLbl="node1" presStyleIdx="0" presStyleCnt="3"/>
      <dgm:spPr/>
    </dgm:pt>
    <dgm:pt modelId="{751E2732-47F6-47C2-9D85-02351B77CAC8}" type="pres">
      <dgm:prSet presAssocID="{C2D0CF6C-E0E8-4806-BE57-946EDA59D7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03B7A8-2429-4E70-B0B6-AD80D3570E37}" type="pres">
      <dgm:prSet presAssocID="{C2D0CF6C-E0E8-4806-BE57-946EDA59D7C2}" presName="negativeSpace" presStyleCnt="0"/>
      <dgm:spPr/>
    </dgm:pt>
    <dgm:pt modelId="{E56E39C5-CF69-4632-9A6D-779E3B2BC733}" type="pres">
      <dgm:prSet presAssocID="{C2D0CF6C-E0E8-4806-BE57-946EDA59D7C2}" presName="childText" presStyleLbl="conFgAcc1" presStyleIdx="1" presStyleCnt="3">
        <dgm:presLayoutVars>
          <dgm:bulletEnabled val="1"/>
        </dgm:presLayoutVars>
      </dgm:prSet>
      <dgm:spPr/>
    </dgm:pt>
    <dgm:pt modelId="{DFA3614B-C135-4B51-B9C3-DCF6275519A2}" type="pres">
      <dgm:prSet presAssocID="{9BD9005C-8664-4BFC-88F5-FEE6A0BA2CEF}" presName="spaceBetweenRectangles" presStyleCnt="0"/>
      <dgm:spPr/>
    </dgm:pt>
    <dgm:pt modelId="{DD2DFD9E-5372-4961-8E08-1351832C7C12}" type="pres">
      <dgm:prSet presAssocID="{0D6C85AA-29A4-4403-95F9-E00818064FF7}" presName="parentLin" presStyleCnt="0"/>
      <dgm:spPr/>
    </dgm:pt>
    <dgm:pt modelId="{04FA0F39-B7F9-40A8-8301-09DD4B815138}" type="pres">
      <dgm:prSet presAssocID="{0D6C85AA-29A4-4403-95F9-E00818064FF7}" presName="parentLeftMargin" presStyleLbl="node1" presStyleIdx="1" presStyleCnt="3"/>
      <dgm:spPr/>
    </dgm:pt>
    <dgm:pt modelId="{E6B530FD-9AE9-4C82-9D7A-917C39014146}" type="pres">
      <dgm:prSet presAssocID="{0D6C85AA-29A4-4403-95F9-E00818064FF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41DD947-0BD1-4B99-93F2-AB1370F4F267}" type="pres">
      <dgm:prSet presAssocID="{0D6C85AA-29A4-4403-95F9-E00818064FF7}" presName="negativeSpace" presStyleCnt="0"/>
      <dgm:spPr/>
    </dgm:pt>
    <dgm:pt modelId="{C634FB6E-BAE9-4FB3-B916-A5F9426756B7}" type="pres">
      <dgm:prSet presAssocID="{0D6C85AA-29A4-4403-95F9-E00818064FF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3F1CA08-90F2-4A31-934B-F39940697A28}" srcId="{D651260A-E98E-4B5A-BEEF-90A360D043E0}" destId="{0D6C85AA-29A4-4403-95F9-E00818064FF7}" srcOrd="2" destOrd="0" parTransId="{74D4E3D7-DB73-4CFD-A715-B29F9E7ABC16}" sibTransId="{C501ADB4-04BE-4D79-8D67-A67727CA17A9}"/>
    <dgm:cxn modelId="{63EAC00B-EF3D-406F-95B6-95E4728C1C8B}" type="presOf" srcId="{90F74F14-D76D-41B3-A09A-DBE3B638F3DD}" destId="{95E98B6C-7CE9-4339-8B4B-27A89C372553}" srcOrd="0" destOrd="1" presId="urn:microsoft.com/office/officeart/2005/8/layout/list1"/>
    <dgm:cxn modelId="{8A7B7B0F-8663-4AD0-A8D5-AF0A2B63273D}" srcId="{0D6C85AA-29A4-4403-95F9-E00818064FF7}" destId="{39E164BC-AE1E-4DBD-B6DC-B9CEA6A89125}" srcOrd="0" destOrd="0" parTransId="{26B670D6-03A9-4BE2-AA82-E5C9829B9CAC}" sibTransId="{4C8CBD98-B0B1-48C1-AEE4-D7BA92ECE20B}"/>
    <dgm:cxn modelId="{D8E83B25-5987-4525-B8B2-69BB1E188791}" type="presOf" srcId="{2CFF7794-7749-4F59-ADBD-1E9C5FFB1427}" destId="{E56E39C5-CF69-4632-9A6D-779E3B2BC733}" srcOrd="0" destOrd="0" presId="urn:microsoft.com/office/officeart/2005/8/layout/list1"/>
    <dgm:cxn modelId="{C5898E39-46E0-494B-8178-2237A203DE8E}" type="presOf" srcId="{C2D0CF6C-E0E8-4806-BE57-946EDA59D7C2}" destId="{751E2732-47F6-47C2-9D85-02351B77CAC8}" srcOrd="1" destOrd="0" presId="urn:microsoft.com/office/officeart/2005/8/layout/list1"/>
    <dgm:cxn modelId="{6E55B53D-F361-4BDA-84C6-756CFA2EEFEF}" srcId="{D651260A-E98E-4B5A-BEEF-90A360D043E0}" destId="{C2D0CF6C-E0E8-4806-BE57-946EDA59D7C2}" srcOrd="1" destOrd="0" parTransId="{567EF0CF-059F-4F05-BAB2-BAFB1DF124FC}" sibTransId="{9BD9005C-8664-4BFC-88F5-FEE6A0BA2CEF}"/>
    <dgm:cxn modelId="{466C325D-6EB8-4393-A1B5-A4C4C8790047}" srcId="{D651260A-E98E-4B5A-BEEF-90A360D043E0}" destId="{B092DEF1-807F-4D29-9A72-8954BD1B8415}" srcOrd="0" destOrd="0" parTransId="{671584A0-11AC-4528-8019-9F2A4CA49D19}" sibTransId="{A38D0FE6-877D-422A-8A2C-170ED95B8FA7}"/>
    <dgm:cxn modelId="{1CCFF95F-4027-46D7-9644-5B122C5E0AEA}" type="presOf" srcId="{D651260A-E98E-4B5A-BEEF-90A360D043E0}" destId="{5E90CAC6-E9E7-4306-AB76-631843021040}" srcOrd="0" destOrd="0" presId="urn:microsoft.com/office/officeart/2005/8/layout/list1"/>
    <dgm:cxn modelId="{68EA2C50-282C-4F8A-9262-B5FEBDAB639A}" type="presOf" srcId="{BDA735AC-6F23-4244-9904-4248E138D93B}" destId="{E56E39C5-CF69-4632-9A6D-779E3B2BC733}" srcOrd="0" destOrd="1" presId="urn:microsoft.com/office/officeart/2005/8/layout/list1"/>
    <dgm:cxn modelId="{79556652-591D-4ADB-86DF-9FB6A1B945E8}" type="presOf" srcId="{39E164BC-AE1E-4DBD-B6DC-B9CEA6A89125}" destId="{C634FB6E-BAE9-4FB3-B916-A5F9426756B7}" srcOrd="0" destOrd="0" presId="urn:microsoft.com/office/officeart/2005/8/layout/list1"/>
    <dgm:cxn modelId="{A7D99A73-BB20-46B0-85AA-1F444B544048}" srcId="{B092DEF1-807F-4D29-9A72-8954BD1B8415}" destId="{B848C8D9-2C31-449C-B6D7-9715E5F60FC7}" srcOrd="0" destOrd="0" parTransId="{59788266-C8A9-4CCE-95EA-7B4BC71B75B0}" sibTransId="{4682B6E4-8F6D-4E0C-8213-40A436B85D1B}"/>
    <dgm:cxn modelId="{B6CAC678-3ADC-429A-8071-6101E6F85984}" type="presOf" srcId="{0D6C85AA-29A4-4403-95F9-E00818064FF7}" destId="{04FA0F39-B7F9-40A8-8301-09DD4B815138}" srcOrd="0" destOrd="0" presId="urn:microsoft.com/office/officeart/2005/8/layout/list1"/>
    <dgm:cxn modelId="{8BE12859-78BE-41AE-9807-83D20DB1EAA2}" srcId="{C2D0CF6C-E0E8-4806-BE57-946EDA59D7C2}" destId="{2CFF7794-7749-4F59-ADBD-1E9C5FFB1427}" srcOrd="0" destOrd="0" parTransId="{AD6A6C6D-6672-42B8-8784-906E3E81E225}" sibTransId="{16D2F955-D66F-4045-AB64-2D7A6B8FF4D5}"/>
    <dgm:cxn modelId="{6C65A984-4A57-4FF2-9ECC-B6501443EE7F}" srcId="{C2D0CF6C-E0E8-4806-BE57-946EDA59D7C2}" destId="{BDA735AC-6F23-4244-9904-4248E138D93B}" srcOrd="1" destOrd="0" parTransId="{C56C6C3B-638E-4D6D-84BE-702D68903D41}" sibTransId="{EF2C1A52-9A8A-41AA-9570-8B3DE20DEEB1}"/>
    <dgm:cxn modelId="{7E479C91-28EA-4FBA-BBE8-DF6024B60384}" type="presOf" srcId="{C2D0CF6C-E0E8-4806-BE57-946EDA59D7C2}" destId="{5FD9F197-AD7C-44AF-AFFF-14A34180DA0F}" srcOrd="0" destOrd="0" presId="urn:microsoft.com/office/officeart/2005/8/layout/list1"/>
    <dgm:cxn modelId="{61C7A1A4-7BC7-453E-B85A-AF7A1E3CC9A4}" type="presOf" srcId="{0D6C85AA-29A4-4403-95F9-E00818064FF7}" destId="{E6B530FD-9AE9-4C82-9D7A-917C39014146}" srcOrd="1" destOrd="0" presId="urn:microsoft.com/office/officeart/2005/8/layout/list1"/>
    <dgm:cxn modelId="{F0DCCEA6-1BDC-46C4-8855-C40E805BF813}" type="presOf" srcId="{C1CC13E0-2D2F-4A27-8853-06BDF6C8B720}" destId="{C634FB6E-BAE9-4FB3-B916-A5F9426756B7}" srcOrd="0" destOrd="1" presId="urn:microsoft.com/office/officeart/2005/8/layout/list1"/>
    <dgm:cxn modelId="{46BA14AC-F4A2-43E5-9E34-41822ACA5B99}" srcId="{B092DEF1-807F-4D29-9A72-8954BD1B8415}" destId="{90F74F14-D76D-41B3-A09A-DBE3B638F3DD}" srcOrd="1" destOrd="0" parTransId="{4E417081-B20F-413E-8A39-B07F5875D654}" sibTransId="{97881193-4D02-4E15-A10D-BABB2971940D}"/>
    <dgm:cxn modelId="{754998C1-AED1-4FC7-932A-8F58CA6167B1}" type="presOf" srcId="{B092DEF1-807F-4D29-9A72-8954BD1B8415}" destId="{27CD2D7A-D0A3-4036-AEE2-E35B753B2950}" srcOrd="1" destOrd="0" presId="urn:microsoft.com/office/officeart/2005/8/layout/list1"/>
    <dgm:cxn modelId="{0DA1B0ED-B4A8-45B5-A25E-6E3687D6DF2F}" type="presOf" srcId="{B092DEF1-807F-4D29-9A72-8954BD1B8415}" destId="{2B490019-C124-44D8-B4B5-56516BBA0F0E}" srcOrd="0" destOrd="0" presId="urn:microsoft.com/office/officeart/2005/8/layout/list1"/>
    <dgm:cxn modelId="{CDCBABF7-1D2E-4793-8A9B-5A01B31BA06E}" srcId="{0D6C85AA-29A4-4403-95F9-E00818064FF7}" destId="{C1CC13E0-2D2F-4A27-8853-06BDF6C8B720}" srcOrd="1" destOrd="0" parTransId="{00440402-6EF2-4EC5-A7A5-3299BBE99C3B}" sibTransId="{154D9D0F-89CC-4004-A8DB-07AF8A7A0744}"/>
    <dgm:cxn modelId="{BC00CEF7-14EF-4B20-8A8E-4EE854BC0199}" type="presOf" srcId="{B848C8D9-2C31-449C-B6D7-9715E5F60FC7}" destId="{95E98B6C-7CE9-4339-8B4B-27A89C372553}" srcOrd="0" destOrd="0" presId="urn:microsoft.com/office/officeart/2005/8/layout/list1"/>
    <dgm:cxn modelId="{610E9BE5-F003-430C-8CFA-0B8FEAE519E8}" type="presParOf" srcId="{5E90CAC6-E9E7-4306-AB76-631843021040}" destId="{A76C6340-ECDB-49D5-9119-24CE8D5015A3}" srcOrd="0" destOrd="0" presId="urn:microsoft.com/office/officeart/2005/8/layout/list1"/>
    <dgm:cxn modelId="{F40113EC-19D8-4CA8-B466-504D79439FCE}" type="presParOf" srcId="{A76C6340-ECDB-49D5-9119-24CE8D5015A3}" destId="{2B490019-C124-44D8-B4B5-56516BBA0F0E}" srcOrd="0" destOrd="0" presId="urn:microsoft.com/office/officeart/2005/8/layout/list1"/>
    <dgm:cxn modelId="{5E1FA6F7-6529-46C5-9F68-F64CC97DB6EA}" type="presParOf" srcId="{A76C6340-ECDB-49D5-9119-24CE8D5015A3}" destId="{27CD2D7A-D0A3-4036-AEE2-E35B753B2950}" srcOrd="1" destOrd="0" presId="urn:microsoft.com/office/officeart/2005/8/layout/list1"/>
    <dgm:cxn modelId="{E51E14E2-2345-461A-962F-A238EFD40DFD}" type="presParOf" srcId="{5E90CAC6-E9E7-4306-AB76-631843021040}" destId="{65C32926-5F4A-43F5-935F-088D87A3A5A5}" srcOrd="1" destOrd="0" presId="urn:microsoft.com/office/officeart/2005/8/layout/list1"/>
    <dgm:cxn modelId="{2A18E27D-014A-426B-B917-2E6FFBB01877}" type="presParOf" srcId="{5E90CAC6-E9E7-4306-AB76-631843021040}" destId="{95E98B6C-7CE9-4339-8B4B-27A89C372553}" srcOrd="2" destOrd="0" presId="urn:microsoft.com/office/officeart/2005/8/layout/list1"/>
    <dgm:cxn modelId="{0C38598B-FF8E-4FBD-8AB3-DF6114C044BC}" type="presParOf" srcId="{5E90CAC6-E9E7-4306-AB76-631843021040}" destId="{D65AA4C1-5E93-4329-8319-9BCF60674619}" srcOrd="3" destOrd="0" presId="urn:microsoft.com/office/officeart/2005/8/layout/list1"/>
    <dgm:cxn modelId="{64B235A3-4DF9-4541-BA91-F844FD8EC216}" type="presParOf" srcId="{5E90CAC6-E9E7-4306-AB76-631843021040}" destId="{98E46BFD-FBF9-4D62-BFD5-E2BE1A00EE02}" srcOrd="4" destOrd="0" presId="urn:microsoft.com/office/officeart/2005/8/layout/list1"/>
    <dgm:cxn modelId="{77B6490E-0962-49F0-9747-6F9CF7DEF37B}" type="presParOf" srcId="{98E46BFD-FBF9-4D62-BFD5-E2BE1A00EE02}" destId="{5FD9F197-AD7C-44AF-AFFF-14A34180DA0F}" srcOrd="0" destOrd="0" presId="urn:microsoft.com/office/officeart/2005/8/layout/list1"/>
    <dgm:cxn modelId="{741CDA78-9FEB-41B6-84D0-352FBDD11178}" type="presParOf" srcId="{98E46BFD-FBF9-4D62-BFD5-E2BE1A00EE02}" destId="{751E2732-47F6-47C2-9D85-02351B77CAC8}" srcOrd="1" destOrd="0" presId="urn:microsoft.com/office/officeart/2005/8/layout/list1"/>
    <dgm:cxn modelId="{F5CD684E-8E24-45E4-8080-AACEB4E3A130}" type="presParOf" srcId="{5E90CAC6-E9E7-4306-AB76-631843021040}" destId="{E603B7A8-2429-4E70-B0B6-AD80D3570E37}" srcOrd="5" destOrd="0" presId="urn:microsoft.com/office/officeart/2005/8/layout/list1"/>
    <dgm:cxn modelId="{C656F2FD-447E-4DB9-899F-504C9A7E91D7}" type="presParOf" srcId="{5E90CAC6-E9E7-4306-AB76-631843021040}" destId="{E56E39C5-CF69-4632-9A6D-779E3B2BC733}" srcOrd="6" destOrd="0" presId="urn:microsoft.com/office/officeart/2005/8/layout/list1"/>
    <dgm:cxn modelId="{F10EB992-0FA2-4C8A-BBAC-FBB2A7D95B1F}" type="presParOf" srcId="{5E90CAC6-E9E7-4306-AB76-631843021040}" destId="{DFA3614B-C135-4B51-B9C3-DCF6275519A2}" srcOrd="7" destOrd="0" presId="urn:microsoft.com/office/officeart/2005/8/layout/list1"/>
    <dgm:cxn modelId="{86E35DFD-4749-42AA-83B8-064C34064E3A}" type="presParOf" srcId="{5E90CAC6-E9E7-4306-AB76-631843021040}" destId="{DD2DFD9E-5372-4961-8E08-1351832C7C12}" srcOrd="8" destOrd="0" presId="urn:microsoft.com/office/officeart/2005/8/layout/list1"/>
    <dgm:cxn modelId="{802AA8C9-4351-45A5-B507-744EF6CEFF47}" type="presParOf" srcId="{DD2DFD9E-5372-4961-8E08-1351832C7C12}" destId="{04FA0F39-B7F9-40A8-8301-09DD4B815138}" srcOrd="0" destOrd="0" presId="urn:microsoft.com/office/officeart/2005/8/layout/list1"/>
    <dgm:cxn modelId="{CFE43809-17F9-4071-906A-1B495C3C75C5}" type="presParOf" srcId="{DD2DFD9E-5372-4961-8E08-1351832C7C12}" destId="{E6B530FD-9AE9-4C82-9D7A-917C39014146}" srcOrd="1" destOrd="0" presId="urn:microsoft.com/office/officeart/2005/8/layout/list1"/>
    <dgm:cxn modelId="{793CBDBD-5D01-4944-8DE1-AFD7EB36E175}" type="presParOf" srcId="{5E90CAC6-E9E7-4306-AB76-631843021040}" destId="{841DD947-0BD1-4B99-93F2-AB1370F4F267}" srcOrd="9" destOrd="0" presId="urn:microsoft.com/office/officeart/2005/8/layout/list1"/>
    <dgm:cxn modelId="{1633DF15-7A96-49FD-AAE1-8A4364752C2A}" type="presParOf" srcId="{5E90CAC6-E9E7-4306-AB76-631843021040}" destId="{C634FB6E-BAE9-4FB3-B916-A5F9426756B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B4C16-5FF1-402C-84B3-5C568A3D06D2}">
      <dsp:nvSpPr>
        <dsp:cNvPr id="0" name=""/>
        <dsp:cNvSpPr/>
      </dsp:nvSpPr>
      <dsp:spPr>
        <a:xfrm>
          <a:off x="0" y="492"/>
          <a:ext cx="10972800" cy="11530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873B3-DC4B-4552-A6DF-E4E59336039F}">
      <dsp:nvSpPr>
        <dsp:cNvPr id="0" name=""/>
        <dsp:cNvSpPr/>
      </dsp:nvSpPr>
      <dsp:spPr>
        <a:xfrm>
          <a:off x="348786" y="259920"/>
          <a:ext cx="634157" cy="6341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EBE6A-1419-4C04-A35A-549FA553925C}">
      <dsp:nvSpPr>
        <dsp:cNvPr id="0" name=""/>
        <dsp:cNvSpPr/>
      </dsp:nvSpPr>
      <dsp:spPr>
        <a:xfrm>
          <a:off x="1331731" y="492"/>
          <a:ext cx="9641068" cy="115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27" tIns="122027" rIns="122027" bIns="12202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We opted to utilise R not only for our daily tasks but also because it is an open-source platform that offers on great deal of packages for </a:t>
          </a:r>
          <a:r>
            <a:rPr lang="en-GB" sz="2000" kern="1200" dirty="0"/>
            <a:t>creating Gantt charts.</a:t>
          </a:r>
          <a:endParaRPr lang="en-US" sz="2000" kern="1200" dirty="0"/>
        </a:p>
      </dsp:txBody>
      <dsp:txXfrm>
        <a:off x="1331731" y="492"/>
        <a:ext cx="9641068" cy="1153013"/>
      </dsp:txXfrm>
    </dsp:sp>
    <dsp:sp modelId="{C9357EF3-6E38-4F13-B7B5-E131512961C9}">
      <dsp:nvSpPr>
        <dsp:cNvPr id="0" name=""/>
        <dsp:cNvSpPr/>
      </dsp:nvSpPr>
      <dsp:spPr>
        <a:xfrm>
          <a:off x="0" y="1441760"/>
          <a:ext cx="10972800" cy="11530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D84EE-67AC-4ABC-9F27-2174E55FC761}">
      <dsp:nvSpPr>
        <dsp:cNvPr id="0" name=""/>
        <dsp:cNvSpPr/>
      </dsp:nvSpPr>
      <dsp:spPr>
        <a:xfrm>
          <a:off x="348786" y="1701188"/>
          <a:ext cx="634157" cy="6341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85800-D993-4D89-B70B-030D048F4D9C}">
      <dsp:nvSpPr>
        <dsp:cNvPr id="0" name=""/>
        <dsp:cNvSpPr/>
      </dsp:nvSpPr>
      <dsp:spPr>
        <a:xfrm>
          <a:off x="1331731" y="1441760"/>
          <a:ext cx="9641068" cy="115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27" tIns="122027" rIns="122027" bIns="12202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Initial idea was to use R Markdown to display the Gantt charts and underlying data, which can be shared as an HTML file.</a:t>
          </a:r>
          <a:endParaRPr lang="en-US" sz="2000" kern="1200" dirty="0"/>
        </a:p>
      </dsp:txBody>
      <dsp:txXfrm>
        <a:off x="1331731" y="1441760"/>
        <a:ext cx="9641068" cy="1153013"/>
      </dsp:txXfrm>
    </dsp:sp>
    <dsp:sp modelId="{97B1FB19-A521-46F1-82CE-1786BAC1D7F5}">
      <dsp:nvSpPr>
        <dsp:cNvPr id="0" name=""/>
        <dsp:cNvSpPr/>
      </dsp:nvSpPr>
      <dsp:spPr>
        <a:xfrm>
          <a:off x="0" y="2883027"/>
          <a:ext cx="10972800" cy="11530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DEA44-AAAE-45E7-A830-FAFBF673E0A0}">
      <dsp:nvSpPr>
        <dsp:cNvPr id="0" name=""/>
        <dsp:cNvSpPr/>
      </dsp:nvSpPr>
      <dsp:spPr>
        <a:xfrm>
          <a:off x="348786" y="3142455"/>
          <a:ext cx="634157" cy="6341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85B29-295D-4D76-A29B-F99FDEE2BC08}">
      <dsp:nvSpPr>
        <dsp:cNvPr id="0" name=""/>
        <dsp:cNvSpPr/>
      </dsp:nvSpPr>
      <dsp:spPr>
        <a:xfrm>
          <a:off x="1331731" y="2883027"/>
          <a:ext cx="9641068" cy="115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27" tIns="122027" rIns="122027" bIns="12202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However, updating the charts requires re-running the R Markdown script which can be inconvenient.</a:t>
          </a:r>
          <a:endParaRPr lang="en-US" sz="2000" kern="1200" dirty="0"/>
        </a:p>
      </dsp:txBody>
      <dsp:txXfrm>
        <a:off x="1331731" y="2883027"/>
        <a:ext cx="9641068" cy="1153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98B6C-7CE9-4339-8B4B-27A89C372553}">
      <dsp:nvSpPr>
        <dsp:cNvPr id="0" name=""/>
        <dsp:cNvSpPr/>
      </dsp:nvSpPr>
      <dsp:spPr>
        <a:xfrm>
          <a:off x="0" y="294397"/>
          <a:ext cx="6176639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9376" tIns="270764" rIns="47937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dataset needs to be transformed to a long format.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While it is possible to </a:t>
          </a:r>
          <a:r>
            <a:rPr lang="en-US" sz="1300" kern="1200" dirty="0" err="1"/>
            <a:t>colour</a:t>
          </a:r>
          <a:r>
            <a:rPr lang="en-US" sz="1300" kern="1200" dirty="0"/>
            <a:t>-code the projects, grouping together is not supported by default.</a:t>
          </a:r>
        </a:p>
      </dsp:txBody>
      <dsp:txXfrm>
        <a:off x="0" y="294397"/>
        <a:ext cx="6176639" cy="941850"/>
      </dsp:txXfrm>
    </dsp:sp>
    <dsp:sp modelId="{27CD2D7A-D0A3-4036-AEE2-E35B753B2950}">
      <dsp:nvSpPr>
        <dsp:cNvPr id="0" name=""/>
        <dsp:cNvSpPr/>
      </dsp:nvSpPr>
      <dsp:spPr>
        <a:xfrm>
          <a:off x="308831" y="102517"/>
          <a:ext cx="4323647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424" tIns="0" rIns="16342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ggplot2</a:t>
          </a:r>
          <a:r>
            <a:rPr lang="en-US" sz="1300" kern="1200"/>
            <a:t> Gantt chart: </a:t>
          </a:r>
        </a:p>
      </dsp:txBody>
      <dsp:txXfrm>
        <a:off x="327565" y="121251"/>
        <a:ext cx="4286179" cy="346292"/>
      </dsp:txXfrm>
    </dsp:sp>
    <dsp:sp modelId="{E56E39C5-CF69-4632-9A6D-779E3B2BC733}">
      <dsp:nvSpPr>
        <dsp:cNvPr id="0" name=""/>
        <dsp:cNvSpPr/>
      </dsp:nvSpPr>
      <dsp:spPr>
        <a:xfrm>
          <a:off x="0" y="1498327"/>
          <a:ext cx="6176639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9376" tIns="270764" rIns="47937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Using </a:t>
          </a:r>
          <a:r>
            <a:rPr lang="en-US" sz="1300" kern="1200" dirty="0" err="1"/>
            <a:t>plotly</a:t>
          </a:r>
          <a:r>
            <a:rPr lang="en-US" sz="1300" kern="1200" dirty="0"/>
            <a:t> allows for grouping projects together, but only if they are inputted together in the data file.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0" y="1498327"/>
        <a:ext cx="6176639" cy="941850"/>
      </dsp:txXfrm>
    </dsp:sp>
    <dsp:sp modelId="{751E2732-47F6-47C2-9D85-02351B77CAC8}">
      <dsp:nvSpPr>
        <dsp:cNvPr id="0" name=""/>
        <dsp:cNvSpPr/>
      </dsp:nvSpPr>
      <dsp:spPr>
        <a:xfrm>
          <a:off x="308831" y="1306447"/>
          <a:ext cx="4323647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424" tIns="0" rIns="16342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plotly</a:t>
          </a:r>
          <a:r>
            <a:rPr lang="en-US" sz="1300" kern="1200"/>
            <a:t> Gantt chart:</a:t>
          </a:r>
        </a:p>
      </dsp:txBody>
      <dsp:txXfrm>
        <a:off x="327565" y="1325181"/>
        <a:ext cx="4286179" cy="346292"/>
      </dsp:txXfrm>
    </dsp:sp>
    <dsp:sp modelId="{C634FB6E-BAE9-4FB3-B916-A5F9426756B7}">
      <dsp:nvSpPr>
        <dsp:cNvPr id="0" name=""/>
        <dsp:cNvSpPr/>
      </dsp:nvSpPr>
      <dsp:spPr>
        <a:xfrm>
          <a:off x="0" y="2702257"/>
          <a:ext cx="6176639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9376" tIns="270764" rIns="47937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By default, the projects are grouped together.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However, label size must be reduced to avoid cluttering.</a:t>
          </a:r>
        </a:p>
      </dsp:txBody>
      <dsp:txXfrm>
        <a:off x="0" y="2702257"/>
        <a:ext cx="6176639" cy="757575"/>
      </dsp:txXfrm>
    </dsp:sp>
    <dsp:sp modelId="{E6B530FD-9AE9-4C82-9D7A-917C39014146}">
      <dsp:nvSpPr>
        <dsp:cNvPr id="0" name=""/>
        <dsp:cNvSpPr/>
      </dsp:nvSpPr>
      <dsp:spPr>
        <a:xfrm>
          <a:off x="308831" y="2510377"/>
          <a:ext cx="4323647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424" tIns="0" rIns="16342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vistime</a:t>
          </a:r>
          <a:r>
            <a:rPr lang="en-US" sz="1300" kern="1200"/>
            <a:t> Gantt chart:</a:t>
          </a:r>
        </a:p>
      </dsp:txBody>
      <dsp:txXfrm>
        <a:off x="327565" y="2529111"/>
        <a:ext cx="4286179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22E38-C797-48E5-9371-398D68B3F7DC}" type="datetimeFigureOut">
              <a:rPr lang="en-GB" smtClean="0"/>
              <a:t>10/03/2023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28F9B-4751-4C7F-8A84-240408B53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0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28F9B-4751-4C7F-8A84-240408B53D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18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28F9B-4751-4C7F-8A84-240408B53DF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66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4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0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5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2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0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5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3/10/2023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1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5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Boyles/ShinyGanttCharts" TargetMode="External"/><Relationship Id="rId7" Type="http://schemas.openxmlformats.org/officeDocument/2006/relationships/hyperlink" Target="https://github.com/LucyNjuki/Shiny-Confy-2023" TargetMode="External"/><Relationship Id="rId2" Type="http://schemas.openxmlformats.org/officeDocument/2006/relationships/hyperlink" Target="https://stats.andrewheiss.com/misc/gant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stering-shiny.org/action-bookmark.html" TargetMode="External"/><Relationship Id="rId5" Type="http://schemas.openxmlformats.org/officeDocument/2006/relationships/hyperlink" Target="https://cran.r-project.org/web/packages/rhandsontable/vignettes/intro_rhandsontable.html" TargetMode="External"/><Relationship Id="rId4" Type="http://schemas.openxmlformats.org/officeDocument/2006/relationships/hyperlink" Target="https://github.com/AABoyl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Boyles/ShinyGanttCharts" TargetMode="External"/><Relationship Id="rId2" Type="http://schemas.openxmlformats.org/officeDocument/2006/relationships/hyperlink" Target="https://stats.andrewheiss.com/misc/gant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posts/activity-6767499542121340929-xkAo" TargetMode="External"/><Relationship Id="rId5" Type="http://schemas.openxmlformats.org/officeDocument/2006/relationships/hyperlink" Target="https://mastering-shiny.org/index.html" TargetMode="External"/><Relationship Id="rId4" Type="http://schemas.openxmlformats.org/officeDocument/2006/relationships/hyperlink" Target="https://github.com/AABoyle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digitalprojectmanager.com/tools/project-management-tools/" TargetMode="External"/><Relationship Id="rId2" Type="http://schemas.openxmlformats.org/officeDocument/2006/relationships/hyperlink" Target="https://www.chanty.com/blog/project-management-t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ucy-njuki.shinyapps.io/Gantt_Chart_ShinyConfy2023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7.PNG"/><Relationship Id="rId10" Type="http://schemas.microsoft.com/office/2007/relationships/diagramDrawing" Target="../diagrams/drawing2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64E0751-6A05-D263-AEEB-659266012B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891" r="1" b="1"/>
          <a:stretch/>
        </p:blipFill>
        <p:spPr>
          <a:xfrm>
            <a:off x="-74645" y="10"/>
            <a:ext cx="1226664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026B5-65AA-5876-9E56-566A0204F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4425" y="663960"/>
            <a:ext cx="7105649" cy="287934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GB" sz="4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Shiny Conference 2023</a:t>
            </a:r>
            <a:br>
              <a:rPr lang="en-GB" sz="4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GB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Making Project Management Seamless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4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 Automated Gantt Charts in R Shiny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15FEB-92D1-7D8B-BFCF-479860332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7799" y="5514975"/>
            <a:ext cx="6772275" cy="781050"/>
          </a:xfrm>
        </p:spPr>
        <p:txBody>
          <a:bodyPr anchor="ctr">
            <a:normAutofit fontScale="92500" lnSpcReduction="20000"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Lucy Njoki </a:t>
            </a:r>
            <a:r>
              <a:rPr lang="en-GB" dirty="0" err="1">
                <a:solidFill>
                  <a:srgbClr val="FFFFFF"/>
                </a:solidFill>
              </a:rPr>
              <a:t>Njuki</a:t>
            </a:r>
            <a:endParaRPr lang="en-GB" dirty="0">
              <a:solidFill>
                <a:srgbClr val="FFFFFF"/>
              </a:solidFill>
            </a:endParaRPr>
          </a:p>
          <a:p>
            <a:pPr algn="r"/>
            <a:r>
              <a:rPr lang="en-GB" dirty="0">
                <a:solidFill>
                  <a:srgbClr val="FFFFFF"/>
                </a:solidFill>
              </a:rPr>
              <a:t>Dr Yuanyuan Zhang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781AF0-B052-41F6-B272-5C055E51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81741-7D59-C3F4-1E03-80C55B84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93949"/>
            <a:ext cx="5910470" cy="1625875"/>
          </a:xfrm>
        </p:spPr>
        <p:txBody>
          <a:bodyPr anchor="ctr">
            <a:normAutofit/>
          </a:bodyPr>
          <a:lstStyle/>
          <a:p>
            <a:r>
              <a:rPr lang="en-GB" dirty="0"/>
              <a:t>Shiny App: Progress Report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EEF3D35-F9BC-2E87-7856-6F10A669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4593949"/>
            <a:ext cx="4887402" cy="1625876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It is crucial to keep track of how much progress has been made on a task relative to its estimated completion time.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To accomplish this, we use a progress report graph.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952D66B-CB70-77DD-6157-FAE929DF0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16" y="172671"/>
            <a:ext cx="9045364" cy="32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623B8252-9DAF-4317-A157-4D08E826B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8">
            <a:extLst>
              <a:ext uri="{FF2B5EF4-FFF2-40B4-BE49-F238E27FC236}">
                <a16:creationId xmlns:a16="http://schemas.microsoft.com/office/drawing/2014/main" id="{15EF8A2A-9BE7-4739-B899-3711D8C4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9" y="0"/>
            <a:ext cx="12188951" cy="6858001"/>
            <a:chOff x="3049" y="0"/>
            <a:chExt cx="12188951" cy="685800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C975BA-5C5B-4951-86E0-10E2ED224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49" y="3172570"/>
              <a:ext cx="6023049" cy="3685431"/>
            </a:xfrm>
            <a:custGeom>
              <a:avLst/>
              <a:gdLst>
                <a:gd name="connsiteX0" fmla="*/ 0 w 6023049"/>
                <a:gd name="connsiteY0" fmla="*/ 6283 h 3685431"/>
                <a:gd name="connsiteX1" fmla="*/ 68397 w 6023049"/>
                <a:gd name="connsiteY1" fmla="*/ 13609 h 3685431"/>
                <a:gd name="connsiteX2" fmla="*/ 407879 w 6023049"/>
                <a:gd name="connsiteY2" fmla="*/ 456170 h 3685431"/>
                <a:gd name="connsiteX3" fmla="*/ 68397 w 6023049"/>
                <a:gd name="connsiteY3" fmla="*/ 898730 h 3685431"/>
                <a:gd name="connsiteX4" fmla="*/ 0 w 6023049"/>
                <a:gd name="connsiteY4" fmla="*/ 906056 h 3685431"/>
                <a:gd name="connsiteX5" fmla="*/ 4706615 w 6023049"/>
                <a:gd name="connsiteY5" fmla="*/ 921 h 3685431"/>
                <a:gd name="connsiteX6" fmla="*/ 5590945 w 6023049"/>
                <a:gd name="connsiteY6" fmla="*/ 343993 h 3685431"/>
                <a:gd name="connsiteX7" fmla="*/ 5561665 w 6023049"/>
                <a:gd name="connsiteY7" fmla="*/ 2132990 h 3685431"/>
                <a:gd name="connsiteX8" fmla="*/ 5077341 w 6023049"/>
                <a:gd name="connsiteY8" fmla="*/ 2534265 h 3685431"/>
                <a:gd name="connsiteX9" fmla="*/ 4946985 w 6023049"/>
                <a:gd name="connsiteY9" fmla="*/ 3044924 h 3685431"/>
                <a:gd name="connsiteX10" fmla="*/ 5109088 w 6023049"/>
                <a:gd name="connsiteY10" fmla="*/ 3529149 h 3685431"/>
                <a:gd name="connsiteX11" fmla="*/ 5149011 w 6023049"/>
                <a:gd name="connsiteY11" fmla="*/ 3685431 h 3685431"/>
                <a:gd name="connsiteX12" fmla="*/ 0 w 6023049"/>
                <a:gd name="connsiteY12" fmla="*/ 3685431 h 3685431"/>
                <a:gd name="connsiteX13" fmla="*/ 0 w 6023049"/>
                <a:gd name="connsiteY13" fmla="*/ 1060801 h 3685431"/>
                <a:gd name="connsiteX14" fmla="*/ 139131 w 6023049"/>
                <a:gd name="connsiteY14" fmla="*/ 1053680 h 3685431"/>
                <a:gd name="connsiteX15" fmla="*/ 581340 w 6023049"/>
                <a:gd name="connsiteY15" fmla="*/ 704022 h 3685431"/>
                <a:gd name="connsiteX16" fmla="*/ 1634353 w 6023049"/>
                <a:gd name="connsiteY16" fmla="*/ 331954 h 3685431"/>
                <a:gd name="connsiteX17" fmla="*/ 2047167 w 6023049"/>
                <a:gd name="connsiteY17" fmla="*/ 648318 h 3685431"/>
                <a:gd name="connsiteX18" fmla="*/ 3083902 w 6023049"/>
                <a:gd name="connsiteY18" fmla="*/ 727732 h 3685431"/>
                <a:gd name="connsiteX19" fmla="*/ 3788996 w 6023049"/>
                <a:gd name="connsiteY19" fmla="*/ 246530 h 3685431"/>
                <a:gd name="connsiteX20" fmla="*/ 4706615 w 6023049"/>
                <a:gd name="connsiteY20" fmla="*/ 921 h 368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23049" h="3685431">
                  <a:moveTo>
                    <a:pt x="0" y="6283"/>
                  </a:moveTo>
                  <a:lnTo>
                    <a:pt x="68397" y="13609"/>
                  </a:lnTo>
                  <a:cubicBezTo>
                    <a:pt x="262139" y="55732"/>
                    <a:pt x="407879" y="237867"/>
                    <a:pt x="407879" y="456170"/>
                  </a:cubicBezTo>
                  <a:cubicBezTo>
                    <a:pt x="407879" y="674472"/>
                    <a:pt x="262139" y="856607"/>
                    <a:pt x="68397" y="898730"/>
                  </a:cubicBezTo>
                  <a:lnTo>
                    <a:pt x="0" y="906056"/>
                  </a:lnTo>
                  <a:close/>
                  <a:moveTo>
                    <a:pt x="4706615" y="921"/>
                  </a:moveTo>
                  <a:cubicBezTo>
                    <a:pt x="5009393" y="11879"/>
                    <a:pt x="5306622" y="120950"/>
                    <a:pt x="5590945" y="343993"/>
                  </a:cubicBezTo>
                  <a:cubicBezTo>
                    <a:pt x="6044330" y="699640"/>
                    <a:pt x="6289889" y="1603744"/>
                    <a:pt x="5561665" y="2132990"/>
                  </a:cubicBezTo>
                  <a:cubicBezTo>
                    <a:pt x="5393014" y="2255649"/>
                    <a:pt x="5235192" y="2395784"/>
                    <a:pt x="5077341" y="2534265"/>
                  </a:cubicBezTo>
                  <a:cubicBezTo>
                    <a:pt x="4927901" y="2665240"/>
                    <a:pt x="4884764" y="2848127"/>
                    <a:pt x="4946985" y="3044924"/>
                  </a:cubicBezTo>
                  <a:cubicBezTo>
                    <a:pt x="4998429" y="3206971"/>
                    <a:pt x="5061197" y="3366297"/>
                    <a:pt x="5109088" y="3529149"/>
                  </a:cubicBezTo>
                  <a:lnTo>
                    <a:pt x="5149011" y="3685431"/>
                  </a:lnTo>
                  <a:lnTo>
                    <a:pt x="0" y="3685431"/>
                  </a:lnTo>
                  <a:lnTo>
                    <a:pt x="0" y="1060801"/>
                  </a:lnTo>
                  <a:lnTo>
                    <a:pt x="139131" y="1053680"/>
                  </a:lnTo>
                  <a:cubicBezTo>
                    <a:pt x="341162" y="1036356"/>
                    <a:pt x="462984" y="861765"/>
                    <a:pt x="581340" y="704022"/>
                  </a:cubicBezTo>
                  <a:cubicBezTo>
                    <a:pt x="876480" y="310872"/>
                    <a:pt x="1238794" y="167499"/>
                    <a:pt x="1634353" y="331954"/>
                  </a:cubicBezTo>
                  <a:cubicBezTo>
                    <a:pt x="1787763" y="395732"/>
                    <a:pt x="1923503" y="525667"/>
                    <a:pt x="2047167" y="648318"/>
                  </a:cubicBezTo>
                  <a:cubicBezTo>
                    <a:pt x="2378974" y="977326"/>
                    <a:pt x="2750438" y="949604"/>
                    <a:pt x="3083902" y="727732"/>
                  </a:cubicBezTo>
                  <a:cubicBezTo>
                    <a:pt x="3320768" y="569738"/>
                    <a:pt x="3541982" y="382586"/>
                    <a:pt x="3788996" y="246530"/>
                  </a:cubicBezTo>
                  <a:cubicBezTo>
                    <a:pt x="4095512" y="77118"/>
                    <a:pt x="4403838" y="-10037"/>
                    <a:pt x="4706615" y="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7DEC2B-A6F5-43B5-9EA7-9DD930FD1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74156" y="0"/>
              <a:ext cx="6717844" cy="3562393"/>
            </a:xfrm>
            <a:custGeom>
              <a:avLst/>
              <a:gdLst>
                <a:gd name="connsiteX0" fmla="*/ 385567 w 6717844"/>
                <a:gd name="connsiteY0" fmla="*/ 0 h 3562393"/>
                <a:gd name="connsiteX1" fmla="*/ 5410124 w 6717844"/>
                <a:gd name="connsiteY1" fmla="*/ 0 h 3562393"/>
                <a:gd name="connsiteX2" fmla="*/ 6678482 w 6717844"/>
                <a:gd name="connsiteY2" fmla="*/ 0 h 3562393"/>
                <a:gd name="connsiteX3" fmla="*/ 6714795 w 6717844"/>
                <a:gd name="connsiteY3" fmla="*/ 0 h 3562393"/>
                <a:gd name="connsiteX4" fmla="*/ 6714795 w 6717844"/>
                <a:gd name="connsiteY4" fmla="*/ 559991 h 3562393"/>
                <a:gd name="connsiteX5" fmla="*/ 6717844 w 6717844"/>
                <a:gd name="connsiteY5" fmla="*/ 563984 h 3562393"/>
                <a:gd name="connsiteX6" fmla="*/ 6717844 w 6717844"/>
                <a:gd name="connsiteY6" fmla="*/ 2075984 h 3562393"/>
                <a:gd name="connsiteX7" fmla="*/ 6708358 w 6717844"/>
                <a:gd name="connsiteY7" fmla="*/ 2091432 h 3562393"/>
                <a:gd name="connsiteX8" fmla="*/ 6549788 w 6717844"/>
                <a:gd name="connsiteY8" fmla="*/ 2266880 h 3562393"/>
                <a:gd name="connsiteX9" fmla="*/ 5371185 w 6717844"/>
                <a:gd name="connsiteY9" fmla="*/ 2568942 h 3562393"/>
                <a:gd name="connsiteX10" fmla="*/ 4577500 w 6717844"/>
                <a:gd name="connsiteY10" fmla="*/ 2914857 h 3562393"/>
                <a:gd name="connsiteX11" fmla="*/ 2821558 w 6717844"/>
                <a:gd name="connsiteY11" fmla="*/ 3392089 h 3562393"/>
                <a:gd name="connsiteX12" fmla="*/ 2492787 w 6717844"/>
                <a:gd name="connsiteY12" fmla="*/ 3123033 h 3562393"/>
                <a:gd name="connsiteX13" fmla="*/ 2487852 w 6717844"/>
                <a:gd name="connsiteY13" fmla="*/ 3117388 h 3562393"/>
                <a:gd name="connsiteX14" fmla="*/ 2242501 w 6717844"/>
                <a:gd name="connsiteY14" fmla="*/ 3030569 h 3562393"/>
                <a:gd name="connsiteX15" fmla="*/ 1027767 w 6717844"/>
                <a:gd name="connsiteY15" fmla="*/ 2845997 h 3562393"/>
                <a:gd name="connsiteX16" fmla="*/ 443056 w 6717844"/>
                <a:gd name="connsiteY16" fmla="*/ 2376618 h 3562393"/>
                <a:gd name="connsiteX17" fmla="*/ 362914 w 6717844"/>
                <a:gd name="connsiteY17" fmla="*/ 28204 h 356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17844" h="3562393">
                  <a:moveTo>
                    <a:pt x="385567" y="0"/>
                  </a:moveTo>
                  <a:lnTo>
                    <a:pt x="5410124" y="0"/>
                  </a:lnTo>
                  <a:lnTo>
                    <a:pt x="6678482" y="0"/>
                  </a:lnTo>
                  <a:lnTo>
                    <a:pt x="6714795" y="0"/>
                  </a:lnTo>
                  <a:lnTo>
                    <a:pt x="6714795" y="559991"/>
                  </a:lnTo>
                  <a:lnTo>
                    <a:pt x="6717844" y="563984"/>
                  </a:lnTo>
                  <a:lnTo>
                    <a:pt x="6717844" y="2075984"/>
                  </a:lnTo>
                  <a:lnTo>
                    <a:pt x="6708358" y="2091432"/>
                  </a:lnTo>
                  <a:cubicBezTo>
                    <a:pt x="6661788" y="2153760"/>
                    <a:pt x="6608912" y="2212561"/>
                    <a:pt x="6549788" y="2266880"/>
                  </a:cubicBezTo>
                  <a:cubicBezTo>
                    <a:pt x="6232598" y="2559065"/>
                    <a:pt x="5789832" y="2672570"/>
                    <a:pt x="5371185" y="2568942"/>
                  </a:cubicBezTo>
                  <a:cubicBezTo>
                    <a:pt x="5058372" y="2492056"/>
                    <a:pt x="4737323" y="2635189"/>
                    <a:pt x="4577500" y="2914857"/>
                  </a:cubicBezTo>
                  <a:cubicBezTo>
                    <a:pt x="4224396" y="3531535"/>
                    <a:pt x="3438252" y="3745180"/>
                    <a:pt x="2821558" y="3392089"/>
                  </a:cubicBezTo>
                  <a:cubicBezTo>
                    <a:pt x="2697824" y="3321223"/>
                    <a:pt x="2586705" y="3230316"/>
                    <a:pt x="2492787" y="3123033"/>
                  </a:cubicBezTo>
                  <a:lnTo>
                    <a:pt x="2487852" y="3117388"/>
                  </a:lnTo>
                  <a:cubicBezTo>
                    <a:pt x="2427162" y="3047107"/>
                    <a:pt x="2333872" y="3014090"/>
                    <a:pt x="2242501" y="3030569"/>
                  </a:cubicBezTo>
                  <a:cubicBezTo>
                    <a:pt x="1821467" y="3105897"/>
                    <a:pt x="1395354" y="3036669"/>
                    <a:pt x="1027767" y="2845997"/>
                  </a:cubicBezTo>
                  <a:cubicBezTo>
                    <a:pt x="807215" y="2731593"/>
                    <a:pt x="607731" y="2573470"/>
                    <a:pt x="443056" y="2376618"/>
                  </a:cubicBezTo>
                  <a:cubicBezTo>
                    <a:pt x="-126044" y="1697526"/>
                    <a:pt x="-140525" y="722068"/>
                    <a:pt x="362914" y="282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9B7A3D-DF00-366C-78AE-4F883A79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4438418" cy="21029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Shiny App: Create your own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D0AB5FB-B76C-0B17-5596-A950933A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496" y="3562393"/>
            <a:ext cx="5239026" cy="2307783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 data table with column names is presented to the user, who then inputs data into the columns provided.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Upon completion of data entry, a Gantt chart is generated and displayed automatically.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Moreover, the user has the options to select a chart of their preference.</a:t>
            </a:r>
          </a:p>
        </p:txBody>
      </p:sp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08754CD-4EDB-B31C-7FBA-F6E1AC36E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95" y="89505"/>
            <a:ext cx="6004175" cy="2851981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623ED5-01B8-674E-F0D0-C853E41D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3" y="3793477"/>
            <a:ext cx="6326578" cy="151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9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87C4FDF-D217-4821-A221-1C752E3F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2F2134-D8FB-4239-80C6-B2B1AFB28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2AABF2-F4C1-45F8-BAD9-FDA7D9C0C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AC853-92E9-68F0-08FE-61FB1FF1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48" y="2014773"/>
            <a:ext cx="3969512" cy="241875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Shiny App: About the shiny app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5F57A4-DC8E-C439-38A0-E9D59FEA5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37" y="3291449"/>
            <a:ext cx="6720883" cy="3326837"/>
          </a:xfrm>
          <a:prstGeom prst="rect">
            <a:avLst/>
          </a:prstGeom>
        </p:spPr>
      </p:pic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E7728A-66A4-F3E2-F136-D1D2DE96E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37" y="216560"/>
            <a:ext cx="6720883" cy="300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FBC3-82D9-2F45-D7B7-D6192E12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 we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2BBE-32E5-096E-4720-8E299F238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06204"/>
            <a:ext cx="10315575" cy="36468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utilised the following R packages: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/>
              <a:t>For the Shiny App: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dirty="0"/>
              <a:t>shiny, shinydashboard and shinywidgets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/>
              <a:t>For data manipulation: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dirty="0"/>
              <a:t>data.table, lubridate, rhandsontable, dplyr, tidyr and DT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/>
              <a:t>For creating plots: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dirty="0"/>
              <a:t>ggplot2, plotly, vistime, scales, RColorBrewer and bslib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/>
              <a:t>Additional features: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dirty="0"/>
              <a:t>shinyscreenshot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79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4B57-7635-C31A-E329-6B8D4798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interesting features about 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7DC3-C2C5-0E73-395D-D656D76AD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shiny app allows the user to bookmark it, and the link will take them to the last value displayed.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demonstrated the use of three packages for creating Gantt charts, and users can choose which one they prefer.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add on, the shiny app allows users to take screenshots of the entire page or a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Additionally, we utilised packages such as rhandsontable to create a data table that can serve as a data collection tool and updates the Gantt chart automatically.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71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B22C-1F60-65D9-AEDC-16CEA128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Have we sparked your interest in creating a Gantt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6AFA4-9582-3C44-55A0-33F29B2B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Starting point: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A blog post on </a:t>
            </a:r>
            <a:r>
              <a:rPr lang="en-GB" b="0" i="0" u="none" strike="noStrike" dirty="0">
                <a:effectLst/>
                <a:hlinkClick r:id="rId2"/>
              </a:rPr>
              <a:t>Creating a pretty Gantt chart with ggplot2 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b="0" i="0" dirty="0">
                <a:effectLst/>
              </a:rPr>
              <a:t>by Andrew </a:t>
            </a:r>
            <a:r>
              <a:rPr lang="en-GB" b="0" i="0" dirty="0" err="1">
                <a:effectLst/>
              </a:rPr>
              <a:t>Heiss</a:t>
            </a:r>
            <a:r>
              <a:rPr lang="en-GB" dirty="0"/>
              <a:t>.</a:t>
            </a:r>
            <a:endParaRPr lang="en-GB" b="0" i="0" u="none" strike="noStrike" dirty="0">
              <a:effectLst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effectLst/>
                <a:hlinkClick r:id="rId3"/>
              </a:rPr>
              <a:t>ShinyGanttCharts</a:t>
            </a:r>
            <a:r>
              <a:rPr lang="en-GB" b="0" i="0" dirty="0">
                <a:effectLst/>
              </a:rPr>
              <a:t> shiny app developed by </a:t>
            </a:r>
            <a:r>
              <a:rPr lang="en-GB" b="0" i="0" u="none" strike="noStrike" dirty="0">
                <a:effectLst/>
                <a:hlinkClick r:id="rId4"/>
              </a:rPr>
              <a:t>Anthony A. Boyles</a:t>
            </a:r>
            <a:r>
              <a:rPr lang="en-GB" b="0" i="0" dirty="0">
                <a:effectLst/>
              </a:rPr>
              <a:t>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r</a:t>
            </a:r>
            <a:r>
              <a:rPr lang="en-GB" b="0" i="0" dirty="0">
                <a:effectLst/>
                <a:hlinkClick r:id="rId5"/>
              </a:rPr>
              <a:t>handsontable introduction</a:t>
            </a:r>
            <a:r>
              <a:rPr lang="en-GB" b="0" i="0" dirty="0">
                <a:effectLst/>
              </a:rPr>
              <a:t> blog post by Jonathan Owen.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features such as bookmarking an R shiny app can be found in resources as </a:t>
            </a:r>
            <a:r>
              <a:rPr lang="en-GB" dirty="0">
                <a:hlinkClick r:id="rId6"/>
              </a:rPr>
              <a:t>https://mastering-shiny.org/action-bookmark.html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Link to the GitHub repository containing the R script can be found here: </a:t>
            </a:r>
            <a:r>
              <a:rPr lang="en-GB" dirty="0">
                <a:hlinkClick r:id="rId7"/>
              </a:rPr>
              <a:t>Shiny-Confy-2023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endParaRPr lang="en-GB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411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1CAD-B7EA-F263-ADD1-1EE2D117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A0B6-5512-F693-8329-16C5F68A1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552700"/>
            <a:ext cx="10753725" cy="311378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A blog post by Andrew </a:t>
            </a:r>
            <a:r>
              <a:rPr lang="en-GB" b="0" i="0" dirty="0" err="1">
                <a:effectLst/>
              </a:rPr>
              <a:t>Heiss</a:t>
            </a:r>
            <a:r>
              <a:rPr lang="en-GB" b="0" i="0" dirty="0">
                <a:effectLst/>
              </a:rPr>
              <a:t>: </a:t>
            </a:r>
            <a:r>
              <a:rPr lang="en-GB" b="0" i="0" u="none" strike="noStrike" dirty="0">
                <a:effectLst/>
                <a:hlinkClick r:id="rId2"/>
              </a:rPr>
              <a:t>Creating a pretty Gantt chart with ggplot2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effectLst/>
                <a:hlinkClick r:id="rId3"/>
              </a:rPr>
              <a:t>ShinyGanttCharts</a:t>
            </a:r>
            <a:r>
              <a:rPr lang="en-GB" b="0" i="0" dirty="0">
                <a:effectLst/>
              </a:rPr>
              <a:t> shiny app created by </a:t>
            </a:r>
            <a:r>
              <a:rPr lang="en-GB" b="0" i="0" u="none" strike="noStrike" dirty="0">
                <a:effectLst/>
                <a:hlinkClick r:id="rId4"/>
              </a:rPr>
              <a:t>Anthony A. Boyles</a:t>
            </a:r>
            <a:endParaRPr lang="en-GB" u="none" strike="noStrik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12529"/>
                </a:solidFill>
                <a:effectLst/>
                <a:hlinkClick r:id="rId5"/>
              </a:rPr>
              <a:t>Mastering Shiny</a:t>
            </a:r>
            <a:r>
              <a:rPr lang="en-GB" b="0" dirty="0">
                <a:solidFill>
                  <a:srgbClr val="212529"/>
                </a:solidFill>
                <a:effectLst/>
              </a:rPr>
              <a:t> book by Dr Hadley Wickham</a:t>
            </a:r>
            <a:endParaRPr lang="en-GB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blog post by  Amit Kulkarni: </a:t>
            </a:r>
            <a:r>
              <a:rPr lang="en-GB" b="0" i="0" dirty="0">
                <a:effectLst/>
                <a:hlinkClick r:id="rId6"/>
              </a:rPr>
              <a:t>Manage your Projects &amp; Tasks with R Shiny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54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9D2F-EA17-158E-9576-25C4EC18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30" y="2103437"/>
            <a:ext cx="109728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rgbClr val="7030A0"/>
                </a:solidFill>
              </a:rPr>
              <a:t>Thank you!!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7D2F05-8486-EC48-BC48-EBCC6BAB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8" y="5273039"/>
            <a:ext cx="2950335" cy="12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3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C1D4-21AA-4B56-C867-BD866236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853B1-33D2-DCFC-E638-EF63E2CF2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development of our R Shiny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Showcase of the shiny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Resources and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15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06B6-7C27-9149-94B6-04671BA4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15EFD-BC3F-3DFC-480F-2E34EEC7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Colleagues and friends who greatly helped with the testing of the app.</a:t>
            </a:r>
          </a:p>
        </p:txBody>
      </p:sp>
    </p:spTree>
    <p:extLst>
      <p:ext uri="{BB962C8B-B14F-4D97-AF65-F5344CB8AC3E}">
        <p14:creationId xmlns:p14="http://schemas.microsoft.com/office/powerpoint/2010/main" val="318414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0013-BCA6-A6CD-76ED-EFA92C19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5173655" cy="1150248"/>
          </a:xfrm>
        </p:spPr>
        <p:txBody>
          <a:bodyPr>
            <a:normAutofit/>
          </a:bodyPr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C959-B51E-EDE9-0CA3-521069FA6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1910080"/>
            <a:ext cx="5668682" cy="4258955"/>
          </a:xfrm>
        </p:spPr>
        <p:txBody>
          <a:bodyPr anchor="t">
            <a:normAutofit fontScale="92500" lnSpcReduction="20000"/>
          </a:bodyPr>
          <a:lstStyle/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As researchers, we frequently engage in multiple projects and maintaining an organised record of project tasks can be difficult if not adequately documented. </a:t>
            </a:r>
          </a:p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Project management can benefit from the use of </a:t>
            </a:r>
            <a:r>
              <a:rPr lang="en-GB" b="0" i="0" u="none" strike="noStrike" dirty="0">
                <a:effectLst/>
              </a:rPr>
              <a:t>Gantt charts as a tool.</a:t>
            </a:r>
          </a:p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However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 the cost of project management tools can be 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high (sources:  </a:t>
            </a:r>
            <a:r>
              <a:rPr lang="en-GB" i="0" u="sng" strike="noStrike" dirty="0">
                <a:solidFill>
                  <a:srgbClr val="848651"/>
                </a:solidFill>
                <a:effectLst/>
                <a:hlinkClick r:id="rId2"/>
              </a:rPr>
              <a:t>https://www.chanty.com/blog/project-management-tools/</a:t>
            </a:r>
            <a:r>
              <a:rPr lang="en-GB" i="0" u="sng" strike="noStrike" dirty="0">
                <a:solidFill>
                  <a:srgbClr val="848651"/>
                </a:solidFill>
                <a:effectLst/>
              </a:rPr>
              <a:t>; </a:t>
            </a:r>
            <a:r>
              <a:rPr lang="en-GB" i="0" u="sng" strike="noStrike" dirty="0">
                <a:solidFill>
                  <a:srgbClr val="848651"/>
                </a:solidFill>
                <a:effectLst/>
                <a:hlinkClick r:id="rId3"/>
              </a:rPr>
              <a:t>https://thedigitalprojectmanager.com/tools/project-management-tools/</a:t>
            </a:r>
            <a:r>
              <a:rPr lang="en-GB" i="0" u="sng" strike="noStrike" dirty="0">
                <a:solidFill>
                  <a:srgbClr val="848651"/>
                </a:solidFill>
                <a:effectLst/>
              </a:rPr>
              <a:t>)</a:t>
            </a:r>
            <a:br>
              <a:rPr lang="en-GB" dirty="0">
                <a:effectLst/>
              </a:rPr>
            </a:br>
            <a:br>
              <a:rPr lang="en-GB" b="0" i="0" u="none" strike="noStrike" dirty="0">
                <a:effectLst/>
                <a:latin typeface="Avenir"/>
              </a:rPr>
            </a:br>
            <a:endParaRPr lang="en-GB" b="0" i="0" u="none" strike="noStrike" dirty="0">
              <a:effectLst/>
              <a:latin typeface="Aveni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 descr="An illustration of someone multitasking.">
            <a:extLst>
              <a:ext uri="{FF2B5EF4-FFF2-40B4-BE49-F238E27FC236}">
                <a16:creationId xmlns:a16="http://schemas.microsoft.com/office/drawing/2014/main" id="{A512C0C3-EB97-3870-4962-DD37DF445B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6" r="22295" b="2"/>
          <a:stretch/>
        </p:blipFill>
        <p:spPr bwMode="auto"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5311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ADBA-E621-44BB-8C44-46266296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7904"/>
            <a:ext cx="10972800" cy="141544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6110266-7399-9633-7622-E949AE130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423176"/>
              </p:ext>
            </p:extLst>
          </p:nvPr>
        </p:nvGraphicFramePr>
        <p:xfrm>
          <a:off x="609600" y="2106204"/>
          <a:ext cx="10972800" cy="403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F79D41C-86A6-8087-9BF0-B56DFA9E8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9675" y="699375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664EFB-DB9C-8724-89FC-C92040C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2" y="132080"/>
            <a:ext cx="8163429" cy="4518159"/>
          </a:xfrm>
          <a:prstGeom prst="rect">
            <a:avLst/>
          </a:prstGeom>
        </p:spPr>
      </p:pic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681081BD-C5B2-0BD9-A3AD-50F1B6C29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69" y="1427981"/>
            <a:ext cx="5620039" cy="52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22CF-A583-CAE4-09C1-4C3607664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2925"/>
            <a:ext cx="9344025" cy="1102996"/>
          </a:xfrm>
        </p:spPr>
        <p:txBody>
          <a:bodyPr>
            <a:normAutofit/>
          </a:bodyPr>
          <a:lstStyle/>
          <a:p>
            <a:r>
              <a:rPr lang="en-GB" sz="4000" dirty="0"/>
              <a:t>And here comes R Shiny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5B219-86D6-49B0-541E-8846331E9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00250"/>
            <a:ext cx="10715625" cy="414248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developed an R Shiny app that automates the task-tracking process and offers interactive functionality across several pages, including: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/>
              <a:t>Homepage</a:t>
            </a:r>
            <a:r>
              <a:rPr lang="en-GB" dirty="0"/>
              <a:t>: </a:t>
            </a:r>
            <a:r>
              <a:rPr lang="en-GB" dirty="0">
                <a:sym typeface="Wingdings" panose="05000000000000000000" pitchFamily="2" charset="2"/>
              </a:rPr>
              <a:t> presents overview of the project tasks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ym typeface="Wingdings" panose="05000000000000000000" pitchFamily="2" charset="2"/>
              </a:rPr>
              <a:t>Gantt chart</a:t>
            </a:r>
            <a:r>
              <a:rPr lang="en-GB" dirty="0">
                <a:sym typeface="Wingdings" panose="05000000000000000000" pitchFamily="2" charset="2"/>
              </a:rPr>
              <a:t>: utilises {ggplot2}, {plotly} and {vistime} R packages to generate Gantt charts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ym typeface="Wingdings" panose="05000000000000000000" pitchFamily="2" charset="2"/>
              </a:rPr>
              <a:t>Create your own</a:t>
            </a:r>
            <a:r>
              <a:rPr lang="en-GB" dirty="0">
                <a:sym typeface="Wingdings" panose="05000000000000000000" pitchFamily="2" charset="2"/>
              </a:rPr>
              <a:t>: enables users to generate their own Gantt charts using the three packages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ym typeface="Wingdings" panose="05000000000000000000" pitchFamily="2" charset="2"/>
              </a:rPr>
              <a:t>Progress report</a:t>
            </a:r>
            <a:r>
              <a:rPr lang="en-GB" dirty="0">
                <a:sym typeface="Wingdings" panose="05000000000000000000" pitchFamily="2" charset="2"/>
              </a:rPr>
              <a:t>: plot showing the discrepancy between the actual and estimated task completion dates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The shiny app, we created can be found here: </a:t>
            </a:r>
            <a:r>
              <a:rPr lang="en-GB" dirty="0">
                <a:sym typeface="Wingdings" panose="05000000000000000000" pitchFamily="2" charset="2"/>
                <a:hlinkClick r:id="rId2"/>
              </a:rPr>
              <a:t>Making Project Management Seamless</a:t>
            </a:r>
            <a:endParaRPr lang="en-GB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40781C1-7354-C20A-3055-67E349AC9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240303"/>
            <a:ext cx="1948180" cy="19481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76733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4B5F49-5045-4184-BB65-000ABE469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12A3955-38E9-4AFE-95D7-7FF66CD6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72946"/>
            <a:ext cx="6721522" cy="6785055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2E386-AE03-304C-D8C3-029409A3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992" y="552782"/>
            <a:ext cx="4628133" cy="11547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700" dirty="0"/>
              <a:t>Shiny App: Homepage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EE8DD2-D3F2-4453-AAC5-ED22AA3D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981" y="2391995"/>
            <a:ext cx="4616157" cy="3174788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homepage has the following features: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Research areas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Status of the project such as delayed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Upcoming deadlines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Overdue tasks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016065-E3F2-F263-D58F-64AC5BB54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2" y="3977637"/>
            <a:ext cx="5286047" cy="2669453"/>
          </a:xfrm>
          <a:prstGeom prst="rect">
            <a:avLst/>
          </a:prstGeom>
        </p:spPr>
      </p:pic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416015C-3BAD-1BFD-A4C5-8FDB7CD16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2" y="1295400"/>
            <a:ext cx="5195457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AE6EB215-869B-490D-997C-06D78A9A6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FC7A5CC7-A1F9-46CC-BAC8-46E258CD3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29BB6-2C0A-1447-14C9-7F9EA073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52782"/>
            <a:ext cx="6176639" cy="1133143"/>
          </a:xfrm>
        </p:spPr>
        <p:txBody>
          <a:bodyPr>
            <a:normAutofit/>
          </a:bodyPr>
          <a:lstStyle/>
          <a:p>
            <a:r>
              <a:rPr lang="en-GB" dirty="0"/>
              <a:t>Shiny App: Gantt Chart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41E369-7B47-6293-804F-8B44C7A1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551" y="2292825"/>
            <a:ext cx="4368057" cy="1867343"/>
          </a:xfrm>
          <a:prstGeom prst="rect">
            <a:avLst/>
          </a:prstGeom>
        </p:spPr>
      </p:pic>
      <p:pic>
        <p:nvPicPr>
          <p:cNvPr id="11" name="Picture 10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E89DED19-A311-119F-A882-81970450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551" y="4306141"/>
            <a:ext cx="4368057" cy="1845503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FA8F7D0-F7F0-4240-77B5-9589AF7D5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96" y="334110"/>
            <a:ext cx="4368057" cy="1812742"/>
          </a:xfrm>
          <a:prstGeom prst="rect">
            <a:avLst/>
          </a:prstGeom>
        </p:spPr>
      </p:pic>
      <p:graphicFrame>
        <p:nvGraphicFramePr>
          <p:cNvPr id="24" name="Content Placeholder 12">
            <a:extLst>
              <a:ext uri="{FF2B5EF4-FFF2-40B4-BE49-F238E27FC236}">
                <a16:creationId xmlns:a16="http://schemas.microsoft.com/office/drawing/2014/main" id="{792D3E79-3F3C-6D83-23D2-97B32F0882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016024"/>
              </p:ext>
            </p:extLst>
          </p:nvPr>
        </p:nvGraphicFramePr>
        <p:xfrm>
          <a:off x="428625" y="2657475"/>
          <a:ext cx="6176639" cy="3562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84761670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813</Words>
  <Application>Microsoft Office PowerPoint</Application>
  <PresentationFormat>Widescreen</PresentationFormat>
  <Paragraphs>83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</vt:lpstr>
      <vt:lpstr>Avenir Next LT Pro</vt:lpstr>
      <vt:lpstr>Calibri</vt:lpstr>
      <vt:lpstr>Open Sans</vt:lpstr>
      <vt:lpstr>Posterama</vt:lpstr>
      <vt:lpstr>SplashVTI</vt:lpstr>
      <vt:lpstr>Shiny Conference 2023  Making Project Management Seamless using Automated Gantt Charts in R Shiny</vt:lpstr>
      <vt:lpstr>Overview</vt:lpstr>
      <vt:lpstr>Acknowledge</vt:lpstr>
      <vt:lpstr>Background</vt:lpstr>
      <vt:lpstr>Background</vt:lpstr>
      <vt:lpstr>PowerPoint Presentation</vt:lpstr>
      <vt:lpstr>And here comes R Shiny to the rescue</vt:lpstr>
      <vt:lpstr>Shiny App: Homepage</vt:lpstr>
      <vt:lpstr>Shiny App: Gantt Chart</vt:lpstr>
      <vt:lpstr>Shiny App: Progress Report</vt:lpstr>
      <vt:lpstr>Shiny App: Create your own</vt:lpstr>
      <vt:lpstr>Shiny App: About the shiny app</vt:lpstr>
      <vt:lpstr>R Packages we used</vt:lpstr>
      <vt:lpstr>Some interesting features about our app</vt:lpstr>
      <vt:lpstr>Have we sparked your interest in creating a Gantt chart?</vt:lpstr>
      <vt:lpstr>References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Project Management Seamless using Automated Gantt Charts in R Shiny</dc:title>
  <dc:creator>Lucy Njoki</dc:creator>
  <cp:lastModifiedBy>Lucy Njoki</cp:lastModifiedBy>
  <cp:revision>4</cp:revision>
  <dcterms:created xsi:type="dcterms:W3CDTF">2023-03-05T15:20:39Z</dcterms:created>
  <dcterms:modified xsi:type="dcterms:W3CDTF">2023-03-10T20:13:02Z</dcterms:modified>
</cp:coreProperties>
</file>